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9.xml" ContentType="application/vnd.openxmlformats-officedocument.theme+xml"/>
  <Override PartName="/ppt/slideLayouts/slideLayout27.xml" ContentType="application/vnd.openxmlformats-officedocument.presentationml.slideLayout+xml"/>
  <Override PartName="/ppt/theme/theme10.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2.xml" ContentType="application/vnd.openxmlformats-officedocument.theme+xml"/>
  <Override PartName="/ppt/slideLayouts/slideLayout37.xml" ContentType="application/vnd.openxmlformats-officedocument.presentationml.slideLayout+xml"/>
  <Override PartName="/ppt/theme/theme13.xml" ContentType="application/vnd.openxmlformats-officedocument.theme+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6.xml" ContentType="application/vnd.openxmlformats-officedocument.theme+xml"/>
  <Override PartName="/ppt/slideLayouts/slideLayout47.xml" ContentType="application/vnd.openxmlformats-officedocument.presentationml.slideLayout+xml"/>
  <Override PartName="/ppt/theme/theme1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8.xml" ContentType="application/vnd.openxmlformats-officedocument.theme+xml"/>
  <Override PartName="/ppt/slideLayouts/slideLayout54.xml" ContentType="application/vnd.openxmlformats-officedocument.presentationml.slideLayout+xml"/>
  <Override PartName="/ppt/theme/theme19.xml" ContentType="application/vnd.openxmlformats-officedocument.theme+xml"/>
  <Override PartName="/ppt/slideLayouts/slideLayout55.xml" ContentType="application/vnd.openxmlformats-officedocument.presentationml.slideLayout+xml"/>
  <Override PartName="/ppt/theme/theme20.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1.xml" ContentType="application/vnd.openxmlformats-officedocument.theme+xml"/>
  <Override PartName="/ppt/slideLayouts/slideLayout62.xml" ContentType="application/vnd.openxmlformats-officedocument.presentationml.slideLayout+xml"/>
  <Override PartName="/ppt/theme/theme22.xml" ContentType="application/vnd.openxmlformats-officedocument.theme+xml"/>
  <Override PartName="/ppt/slideLayouts/slideLayout63.xml" ContentType="application/vnd.openxmlformats-officedocument.presentationml.slideLayout+xml"/>
  <Override PartName="/ppt/theme/theme23.xml" ContentType="application/vnd.openxmlformats-officedocument.theme+xml"/>
  <Override PartName="/ppt/slideLayouts/slideLayout64.xml" ContentType="application/vnd.openxmlformats-officedocument.presentationml.slideLayout+xml"/>
  <Override PartName="/ppt/theme/theme24.xml" ContentType="application/vnd.openxmlformats-officedocument.theme+xml"/>
  <Override PartName="/ppt/slideLayouts/slideLayout65.xml" ContentType="application/vnd.openxmlformats-officedocument.presentationml.slideLayout+xml"/>
  <Override PartName="/ppt/theme/theme25.xml" ContentType="application/vnd.openxmlformats-officedocument.theme+xml"/>
  <Override PartName="/ppt/slideLayouts/slideLayout66.xml" ContentType="application/vnd.openxmlformats-officedocument.presentationml.slideLayout+xml"/>
  <Override PartName="/ppt/theme/theme26.xml" ContentType="application/vnd.openxmlformats-officedocument.theme+xml"/>
  <Override PartName="/ppt/slideLayouts/slideLayout67.xml" ContentType="application/vnd.openxmlformats-officedocument.presentationml.slideLayout+xml"/>
  <Override PartName="/ppt/theme/theme2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4" r:id="rId4"/>
    <p:sldMasterId id="2147483701" r:id="rId5"/>
    <p:sldMasterId id="2147483709" r:id="rId6"/>
    <p:sldMasterId id="2147483699" r:id="rId7"/>
    <p:sldMasterId id="2147483711" r:id="rId8"/>
    <p:sldMasterId id="2147483800" r:id="rId9"/>
    <p:sldMasterId id="2147483758" r:id="rId10"/>
    <p:sldMasterId id="2147483715" r:id="rId11"/>
    <p:sldMasterId id="2147483808" r:id="rId12"/>
    <p:sldMasterId id="2147483785" r:id="rId13"/>
    <p:sldMasterId id="2147483707" r:id="rId14"/>
    <p:sldMasterId id="2147483816" r:id="rId15"/>
    <p:sldMasterId id="2147483783" r:id="rId16"/>
    <p:sldMasterId id="2147483713" r:id="rId17"/>
    <p:sldMasterId id="2147483823" r:id="rId18"/>
    <p:sldMasterId id="2147483763" r:id="rId19"/>
    <p:sldMasterId id="2147483717" r:id="rId20"/>
    <p:sldMasterId id="2147483830" r:id="rId21"/>
    <p:sldMasterId id="2147483773" r:id="rId22"/>
    <p:sldMasterId id="2147483719" r:id="rId23"/>
    <p:sldMasterId id="2147483837" r:id="rId24"/>
    <p:sldMasterId id="2147483729" r:id="rId25"/>
    <p:sldMasterId id="2147483796" r:id="rId26"/>
    <p:sldMasterId id="2147483846" r:id="rId27"/>
    <p:sldMasterId id="2147483727" r:id="rId28"/>
    <p:sldMasterId id="2147483725" r:id="rId29"/>
    <p:sldMasterId id="2147483798" r:id="rId30"/>
    <p:sldMasterId id="2147483868" r:id="rId31"/>
    <p:sldMasterId id="2147483878" r:id="rId32"/>
  </p:sldMasterIdLst>
  <p:notesMasterIdLst>
    <p:notesMasterId r:id="rId57"/>
  </p:notesMasterIdLst>
  <p:handoutMasterIdLst>
    <p:handoutMasterId r:id="rId58"/>
  </p:handoutMasterIdLst>
  <p:sldIdLst>
    <p:sldId id="257" r:id="rId33"/>
    <p:sldId id="274" r:id="rId34"/>
    <p:sldId id="278" r:id="rId35"/>
    <p:sldId id="264" r:id="rId36"/>
    <p:sldId id="279" r:id="rId37"/>
    <p:sldId id="282" r:id="rId38"/>
    <p:sldId id="281" r:id="rId39"/>
    <p:sldId id="283" r:id="rId40"/>
    <p:sldId id="291" r:id="rId41"/>
    <p:sldId id="286" r:id="rId42"/>
    <p:sldId id="287" r:id="rId43"/>
    <p:sldId id="288" r:id="rId44"/>
    <p:sldId id="289" r:id="rId45"/>
    <p:sldId id="273" r:id="rId46"/>
    <p:sldId id="258" r:id="rId47"/>
    <p:sldId id="259" r:id="rId48"/>
    <p:sldId id="260" r:id="rId49"/>
    <p:sldId id="261" r:id="rId50"/>
    <p:sldId id="262" r:id="rId51"/>
    <p:sldId id="263" r:id="rId52"/>
    <p:sldId id="277" r:id="rId53"/>
    <p:sldId id="292" r:id="rId54"/>
    <p:sldId id="285" r:id="rId55"/>
    <p:sldId id="284" r:id="rId56"/>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AA13"/>
    <a:srgbClr val="DAAA00"/>
    <a:srgbClr val="2DCCD3"/>
    <a:srgbClr val="FFD200"/>
    <a:srgbClr val="BAC5B9"/>
    <a:srgbClr val="A9ACA0"/>
    <a:srgbClr val="0097A9"/>
    <a:srgbClr val="FF8200"/>
    <a:srgbClr val="003B5C"/>
    <a:srgbClr val="8475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3" autoAdjust="0"/>
    <p:restoredTop sz="76242" autoAdjust="0"/>
  </p:normalViewPr>
  <p:slideViewPr>
    <p:cSldViewPr snapToGrid="0">
      <p:cViewPr varScale="1">
        <p:scale>
          <a:sx n="111" d="100"/>
          <a:sy n="111" d="100"/>
        </p:scale>
        <p:origin x="1254" y="102"/>
      </p:cViewPr>
      <p:guideLst>
        <p:guide orient="horz" pos="1620"/>
        <p:guide pos="287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892"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7.xml"/><Relationship Id="rId21" Type="http://schemas.openxmlformats.org/officeDocument/2006/relationships/slideMaster" Target="slideMasters/slideMaster18.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8" Type="http://schemas.openxmlformats.org/officeDocument/2006/relationships/slideMaster" Target="slideMasters/slideMaster5.xml"/><Relationship Id="rId51" Type="http://schemas.openxmlformats.org/officeDocument/2006/relationships/slide" Target="slides/slide1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EC758-7339-4550-8D9E-32E3D5C4C8DC}" type="doc">
      <dgm:prSet loTypeId="urn:microsoft.com/office/officeart/2005/8/layout/chart3" loCatId="relationship" qsTypeId="urn:microsoft.com/office/officeart/2005/8/quickstyle/simple1" qsCatId="simple" csTypeId="urn:microsoft.com/office/officeart/2005/8/colors/colorful3" csCatId="colorful" phldr="1"/>
      <dgm:spPr/>
      <dgm:t>
        <a:bodyPr/>
        <a:lstStyle/>
        <a:p>
          <a:endParaRPr lang="en-US"/>
        </a:p>
      </dgm:t>
    </dgm:pt>
    <dgm:pt modelId="{582E9777-C1B5-48BF-A10F-01094BCE43A4}">
      <dgm:prSet custT="1"/>
      <dgm:spPr>
        <a:solidFill>
          <a:srgbClr val="927946">
            <a:alpha val="49804"/>
          </a:srgbClr>
        </a:solidFill>
      </dgm:spPr>
      <dgm:t>
        <a:bodyPr/>
        <a:lstStyle/>
        <a:p>
          <a:pPr algn="ctr" rtl="0"/>
          <a:r>
            <a:rPr lang="en-US" sz="900" b="1" dirty="0" smtClean="0">
              <a:solidFill>
                <a:srgbClr val="215968"/>
              </a:solidFill>
            </a:rPr>
            <a:t>BEST FOR </a:t>
          </a:r>
          <a:br>
            <a:rPr lang="en-US" sz="900" b="1" dirty="0" smtClean="0">
              <a:solidFill>
                <a:srgbClr val="215968"/>
              </a:solidFill>
            </a:rPr>
          </a:br>
          <a:r>
            <a:rPr lang="en-US" sz="900" b="1" dirty="0" smtClean="0">
              <a:solidFill>
                <a:srgbClr val="215968"/>
              </a:solidFill>
            </a:rPr>
            <a:t>BUSINESS OWNERS</a:t>
          </a:r>
          <a:endParaRPr lang="en-US" sz="900" b="1" dirty="0">
            <a:solidFill>
              <a:srgbClr val="215968"/>
            </a:solidFill>
          </a:endParaRPr>
        </a:p>
      </dgm:t>
    </dgm:pt>
    <dgm:pt modelId="{50A0FEC8-0C3D-4809-99F8-9E8B32E4A80E}" type="parTrans" cxnId="{BEBE08A0-C952-4914-9E98-A45419C0B2E7}">
      <dgm:prSet/>
      <dgm:spPr/>
      <dgm:t>
        <a:bodyPr/>
        <a:lstStyle/>
        <a:p>
          <a:endParaRPr lang="en-US"/>
        </a:p>
      </dgm:t>
    </dgm:pt>
    <dgm:pt modelId="{A59E2D33-C3F0-4252-B6EF-BB62F2BF937E}" type="sibTrans" cxnId="{BEBE08A0-C952-4914-9E98-A45419C0B2E7}">
      <dgm:prSet/>
      <dgm:spPr/>
      <dgm:t>
        <a:bodyPr/>
        <a:lstStyle/>
        <a:p>
          <a:endParaRPr lang="en-US"/>
        </a:p>
      </dgm:t>
    </dgm:pt>
    <dgm:pt modelId="{0FEC2BA7-8A1B-4EC5-9BF8-12C1E0912AD1}">
      <dgm:prSet custT="1"/>
      <dgm:spPr>
        <a:solidFill>
          <a:srgbClr val="009AA6">
            <a:alpha val="49804"/>
          </a:srgbClr>
        </a:solidFill>
      </dgm:spPr>
      <dgm:t>
        <a:bodyPr/>
        <a:lstStyle/>
        <a:p>
          <a:pPr rtl="0"/>
          <a:r>
            <a:rPr lang="en-US" sz="800" b="1" dirty="0" smtClean="0">
              <a:solidFill>
                <a:srgbClr val="215968"/>
              </a:solidFill>
            </a:rPr>
            <a:t>BEST FOR INVESTORS</a:t>
          </a:r>
          <a:endParaRPr lang="en-US" sz="800" b="1" dirty="0">
            <a:solidFill>
              <a:srgbClr val="215968"/>
            </a:solidFill>
          </a:endParaRPr>
        </a:p>
      </dgm:t>
    </dgm:pt>
    <dgm:pt modelId="{DB38E09D-C192-433E-9C5B-3B4500DD9269}" type="parTrans" cxnId="{872D638B-0F0F-4709-B4A9-8BFFA8704526}">
      <dgm:prSet/>
      <dgm:spPr/>
      <dgm:t>
        <a:bodyPr/>
        <a:lstStyle/>
        <a:p>
          <a:endParaRPr lang="en-US"/>
        </a:p>
      </dgm:t>
    </dgm:pt>
    <dgm:pt modelId="{36790556-6791-4662-9213-230461CF1300}" type="sibTrans" cxnId="{872D638B-0F0F-4709-B4A9-8BFFA8704526}">
      <dgm:prSet/>
      <dgm:spPr/>
      <dgm:t>
        <a:bodyPr/>
        <a:lstStyle/>
        <a:p>
          <a:endParaRPr lang="en-US"/>
        </a:p>
      </dgm:t>
    </dgm:pt>
    <dgm:pt modelId="{B07800DE-FE70-4D6F-A142-166517BFBA0A}">
      <dgm:prSet custT="1"/>
      <dgm:spPr>
        <a:solidFill>
          <a:schemeClr val="accent4">
            <a:alpha val="47000"/>
          </a:schemeClr>
        </a:solidFill>
      </dgm:spPr>
      <dgm:t>
        <a:bodyPr/>
        <a:lstStyle/>
        <a:p>
          <a:pPr algn="r" rtl="0"/>
          <a:r>
            <a:rPr lang="en-US" sz="1000" b="1" dirty="0" smtClean="0">
              <a:solidFill>
                <a:srgbClr val="215968"/>
              </a:solidFill>
            </a:rPr>
            <a:t>BEST FOR TOP TALENTS</a:t>
          </a:r>
          <a:endParaRPr lang="en-US" sz="1000" b="1" dirty="0">
            <a:solidFill>
              <a:srgbClr val="215968"/>
            </a:solidFill>
          </a:endParaRPr>
        </a:p>
      </dgm:t>
    </dgm:pt>
    <dgm:pt modelId="{464F12E7-7B5F-4285-AB50-0230950982B8}" type="parTrans" cxnId="{C1157E0F-F584-4A77-AEF2-CB8B6F1FEFCE}">
      <dgm:prSet/>
      <dgm:spPr/>
      <dgm:t>
        <a:bodyPr/>
        <a:lstStyle/>
        <a:p>
          <a:endParaRPr lang="en-US"/>
        </a:p>
      </dgm:t>
    </dgm:pt>
    <dgm:pt modelId="{F820E475-CCC5-4371-B9DC-AB6E12B2E55E}" type="sibTrans" cxnId="{C1157E0F-F584-4A77-AEF2-CB8B6F1FEFCE}">
      <dgm:prSet/>
      <dgm:spPr/>
      <dgm:t>
        <a:bodyPr/>
        <a:lstStyle/>
        <a:p>
          <a:endParaRPr lang="en-US"/>
        </a:p>
      </dgm:t>
    </dgm:pt>
    <dgm:pt modelId="{5609AD90-5BF3-4034-A089-59BC494EB9C8}">
      <dgm:prSet custT="1"/>
      <dgm:spPr>
        <a:solidFill>
          <a:schemeClr val="accent4">
            <a:alpha val="47000"/>
          </a:schemeClr>
        </a:solidFill>
      </dgm:spPr>
      <dgm:t>
        <a:bodyPr/>
        <a:lstStyle/>
        <a:p>
          <a:pPr algn="l"/>
          <a:r>
            <a:rPr lang="en-US" sz="700" dirty="0" smtClean="0">
              <a:solidFill>
                <a:schemeClr val="tx1">
                  <a:lumMod val="75000"/>
                  <a:lumOff val="25000"/>
                </a:schemeClr>
              </a:solidFill>
            </a:rPr>
            <a:t>Manage, coach</a:t>
          </a:r>
          <a:endParaRPr lang="en-US" sz="700" dirty="0">
            <a:solidFill>
              <a:schemeClr val="tx1">
                <a:lumMod val="75000"/>
                <a:lumOff val="25000"/>
              </a:schemeClr>
            </a:solidFill>
          </a:endParaRPr>
        </a:p>
      </dgm:t>
    </dgm:pt>
    <dgm:pt modelId="{738294D3-383C-4152-9733-FFDD821773C6}" type="parTrans" cxnId="{420ED426-2236-483D-AF75-E76140F4A01C}">
      <dgm:prSet/>
      <dgm:spPr/>
      <dgm:t>
        <a:bodyPr/>
        <a:lstStyle/>
        <a:p>
          <a:endParaRPr lang="en-US"/>
        </a:p>
      </dgm:t>
    </dgm:pt>
    <dgm:pt modelId="{6B58ABD7-0D8B-4E66-8B7D-074CE671E321}" type="sibTrans" cxnId="{420ED426-2236-483D-AF75-E76140F4A01C}">
      <dgm:prSet/>
      <dgm:spPr/>
      <dgm:t>
        <a:bodyPr/>
        <a:lstStyle/>
        <a:p>
          <a:endParaRPr lang="en-US"/>
        </a:p>
      </dgm:t>
    </dgm:pt>
    <dgm:pt modelId="{290AECC0-2F11-42DF-91DD-9261957BF4E5}">
      <dgm:prSet custT="1"/>
      <dgm:spPr>
        <a:solidFill>
          <a:srgbClr val="009AA6">
            <a:alpha val="49804"/>
          </a:srgbClr>
        </a:solidFill>
      </dgm:spPr>
      <dgm:t>
        <a:bodyPr/>
        <a:lstStyle/>
        <a:p>
          <a:pPr rtl="0"/>
          <a:r>
            <a:rPr lang="en-US" sz="600" dirty="0" smtClean="0"/>
            <a:t>Support key strategic priorities</a:t>
          </a:r>
          <a:endParaRPr lang="en-US" sz="600" dirty="0"/>
        </a:p>
      </dgm:t>
    </dgm:pt>
    <dgm:pt modelId="{F06E8C24-1704-40DC-951D-3677DEF63CD2}" type="parTrans" cxnId="{339E3650-0B03-4C6F-92D4-592541F3FC8B}">
      <dgm:prSet/>
      <dgm:spPr/>
      <dgm:t>
        <a:bodyPr/>
        <a:lstStyle/>
        <a:p>
          <a:endParaRPr lang="en-US"/>
        </a:p>
      </dgm:t>
    </dgm:pt>
    <dgm:pt modelId="{B599E2F5-54D1-4C25-9E78-E181B798DBDD}" type="sibTrans" cxnId="{339E3650-0B03-4C6F-92D4-592541F3FC8B}">
      <dgm:prSet/>
      <dgm:spPr/>
      <dgm:t>
        <a:bodyPr/>
        <a:lstStyle/>
        <a:p>
          <a:endParaRPr lang="en-US"/>
        </a:p>
      </dgm:t>
    </dgm:pt>
    <dgm:pt modelId="{1D29F204-4FD0-47CD-8606-E85995AB1CC2}">
      <dgm:prSet custT="1"/>
      <dgm:spPr>
        <a:solidFill>
          <a:srgbClr val="009AA6">
            <a:alpha val="49804"/>
          </a:srgbClr>
        </a:solidFill>
      </dgm:spPr>
      <dgm:t>
        <a:bodyPr/>
        <a:lstStyle/>
        <a:p>
          <a:pPr rtl="0"/>
          <a:r>
            <a:rPr lang="en-US" sz="600" dirty="0" smtClean="0"/>
            <a:t>Manage ongoing cyber security maturation</a:t>
          </a:r>
          <a:endParaRPr lang="en-US" sz="600" dirty="0"/>
        </a:p>
      </dgm:t>
    </dgm:pt>
    <dgm:pt modelId="{B6F5D54D-9DE0-4CD7-9843-6E9A6339BBB4}" type="parTrans" cxnId="{C5DD4392-AE9A-4716-9711-7A0E8477FF4F}">
      <dgm:prSet/>
      <dgm:spPr/>
      <dgm:t>
        <a:bodyPr/>
        <a:lstStyle/>
        <a:p>
          <a:endParaRPr lang="en-US"/>
        </a:p>
      </dgm:t>
    </dgm:pt>
    <dgm:pt modelId="{029A9058-5A6E-41DC-B5B5-22BAE1E06313}" type="sibTrans" cxnId="{C5DD4392-AE9A-4716-9711-7A0E8477FF4F}">
      <dgm:prSet/>
      <dgm:spPr/>
      <dgm:t>
        <a:bodyPr/>
        <a:lstStyle/>
        <a:p>
          <a:endParaRPr lang="en-US"/>
        </a:p>
      </dgm:t>
    </dgm:pt>
    <dgm:pt modelId="{D343346D-E198-4388-85E7-5E53943EB515}">
      <dgm:prSet custT="1"/>
      <dgm:spPr>
        <a:solidFill>
          <a:srgbClr val="927946">
            <a:alpha val="49804"/>
          </a:srgbClr>
        </a:solidFill>
      </dgm:spPr>
      <dgm:t>
        <a:bodyPr/>
        <a:lstStyle/>
        <a:p>
          <a:pPr algn="l" rtl="0"/>
          <a:r>
            <a:rPr lang="en-US" sz="500" dirty="0" smtClean="0"/>
            <a:t>Deliver on key initiatives to support end users and customers</a:t>
          </a:r>
          <a:endParaRPr lang="en-US" sz="500" dirty="0"/>
        </a:p>
      </dgm:t>
    </dgm:pt>
    <dgm:pt modelId="{A2E0321C-784A-4EC6-A559-AA74861E634E}" type="parTrans" cxnId="{CC58518F-521A-4305-96DD-3A7C783E28BA}">
      <dgm:prSet/>
      <dgm:spPr/>
      <dgm:t>
        <a:bodyPr/>
        <a:lstStyle/>
        <a:p>
          <a:endParaRPr lang="en-US"/>
        </a:p>
      </dgm:t>
    </dgm:pt>
    <dgm:pt modelId="{A679A920-55C5-4506-B18E-D399CEA39536}" type="sibTrans" cxnId="{CC58518F-521A-4305-96DD-3A7C783E28BA}">
      <dgm:prSet/>
      <dgm:spPr/>
      <dgm:t>
        <a:bodyPr/>
        <a:lstStyle/>
        <a:p>
          <a:endParaRPr lang="en-US"/>
        </a:p>
      </dgm:t>
    </dgm:pt>
    <dgm:pt modelId="{31988A23-F484-46D3-8529-F37D753F76C7}">
      <dgm:prSet custT="1"/>
      <dgm:spPr>
        <a:solidFill>
          <a:srgbClr val="927946">
            <a:alpha val="49804"/>
          </a:srgbClr>
        </a:solidFill>
      </dgm:spPr>
      <dgm:t>
        <a:bodyPr/>
        <a:lstStyle/>
        <a:p>
          <a:pPr algn="l" rtl="0"/>
          <a:r>
            <a:rPr lang="en-US" sz="500" dirty="0" smtClean="0"/>
            <a:t>Maintain standards on operational service levels</a:t>
          </a:r>
          <a:endParaRPr lang="en-US" sz="500" dirty="0"/>
        </a:p>
      </dgm:t>
    </dgm:pt>
    <dgm:pt modelId="{50EAFBDD-4709-4804-8BE3-2EA34C62EB1C}" type="parTrans" cxnId="{07E62033-E781-450F-9353-99B7E25A33A5}">
      <dgm:prSet/>
      <dgm:spPr/>
      <dgm:t>
        <a:bodyPr/>
        <a:lstStyle/>
        <a:p>
          <a:endParaRPr lang="en-US"/>
        </a:p>
      </dgm:t>
    </dgm:pt>
    <dgm:pt modelId="{BB9CA702-2CBA-40FB-A0AC-4122CBF80297}" type="sibTrans" cxnId="{07E62033-E781-450F-9353-99B7E25A33A5}">
      <dgm:prSet/>
      <dgm:spPr/>
      <dgm:t>
        <a:bodyPr/>
        <a:lstStyle/>
        <a:p>
          <a:endParaRPr lang="en-US"/>
        </a:p>
      </dgm:t>
    </dgm:pt>
    <dgm:pt modelId="{893C875A-0006-4C41-AD6A-BD6FB4CA4095}">
      <dgm:prSet custT="1"/>
      <dgm:spPr>
        <a:solidFill>
          <a:schemeClr val="accent4">
            <a:alpha val="47000"/>
          </a:schemeClr>
        </a:solidFill>
      </dgm:spPr>
      <dgm:t>
        <a:bodyPr/>
        <a:lstStyle/>
        <a:p>
          <a:pPr algn="l"/>
          <a:r>
            <a:rPr lang="en-US" sz="700" dirty="0" smtClean="0">
              <a:solidFill>
                <a:schemeClr val="tx1">
                  <a:lumMod val="75000"/>
                  <a:lumOff val="25000"/>
                </a:schemeClr>
              </a:solidFill>
            </a:rPr>
            <a:t>Develop talents</a:t>
          </a:r>
          <a:endParaRPr lang="en-US" sz="700" dirty="0">
            <a:solidFill>
              <a:schemeClr val="tx1">
                <a:lumMod val="75000"/>
                <a:lumOff val="25000"/>
              </a:schemeClr>
            </a:solidFill>
          </a:endParaRPr>
        </a:p>
      </dgm:t>
    </dgm:pt>
    <dgm:pt modelId="{5CEC6CC8-BC60-47E1-A514-4AFE671B1632}" type="parTrans" cxnId="{8BAFD2C8-0E79-4755-88DB-4E1C3A242328}">
      <dgm:prSet/>
      <dgm:spPr/>
      <dgm:t>
        <a:bodyPr/>
        <a:lstStyle/>
        <a:p>
          <a:endParaRPr lang="en-US"/>
        </a:p>
      </dgm:t>
    </dgm:pt>
    <dgm:pt modelId="{9EDE8938-CC74-433D-AC97-C99A1D8A0538}" type="sibTrans" cxnId="{8BAFD2C8-0E79-4755-88DB-4E1C3A242328}">
      <dgm:prSet/>
      <dgm:spPr/>
      <dgm:t>
        <a:bodyPr/>
        <a:lstStyle/>
        <a:p>
          <a:endParaRPr lang="en-US"/>
        </a:p>
      </dgm:t>
    </dgm:pt>
    <dgm:pt modelId="{9773EF23-02B0-4934-8BEC-FE2E20EB5B0D}">
      <dgm:prSet custT="1"/>
      <dgm:spPr>
        <a:solidFill>
          <a:schemeClr val="accent4">
            <a:alpha val="47000"/>
          </a:schemeClr>
        </a:solidFill>
      </dgm:spPr>
      <dgm:t>
        <a:bodyPr/>
        <a:lstStyle/>
        <a:p>
          <a:pPr algn="l"/>
          <a:r>
            <a:rPr lang="en-US" sz="700" dirty="0" smtClean="0">
              <a:solidFill>
                <a:schemeClr val="tx1">
                  <a:lumMod val="75000"/>
                  <a:lumOff val="25000"/>
                </a:schemeClr>
              </a:solidFill>
            </a:rPr>
            <a:t>Skills upgrade</a:t>
          </a:r>
          <a:endParaRPr lang="en-US" sz="700" dirty="0">
            <a:solidFill>
              <a:schemeClr val="tx1">
                <a:lumMod val="75000"/>
                <a:lumOff val="25000"/>
              </a:schemeClr>
            </a:solidFill>
          </a:endParaRPr>
        </a:p>
      </dgm:t>
    </dgm:pt>
    <dgm:pt modelId="{A0A705FB-BD09-476B-A33C-F31F63C7379C}" type="parTrans" cxnId="{841C527B-EAAC-4D6A-94BE-E00BC7C5896A}">
      <dgm:prSet/>
      <dgm:spPr/>
      <dgm:t>
        <a:bodyPr/>
        <a:lstStyle/>
        <a:p>
          <a:endParaRPr lang="en-US"/>
        </a:p>
      </dgm:t>
    </dgm:pt>
    <dgm:pt modelId="{D10E23BB-0B35-411E-B9F6-296D9CD800DC}" type="sibTrans" cxnId="{841C527B-EAAC-4D6A-94BE-E00BC7C5896A}">
      <dgm:prSet/>
      <dgm:spPr/>
      <dgm:t>
        <a:bodyPr/>
        <a:lstStyle/>
        <a:p>
          <a:endParaRPr lang="en-US"/>
        </a:p>
      </dgm:t>
    </dgm:pt>
    <dgm:pt modelId="{3E0AB6B8-57F4-4FAA-ADC2-8570C228AAAC}">
      <dgm:prSet custT="1"/>
      <dgm:spPr>
        <a:solidFill>
          <a:schemeClr val="accent4">
            <a:alpha val="47000"/>
          </a:schemeClr>
        </a:solidFill>
      </dgm:spPr>
      <dgm:t>
        <a:bodyPr/>
        <a:lstStyle/>
        <a:p>
          <a:pPr algn="l"/>
          <a:r>
            <a:rPr lang="en-US" sz="700" dirty="0" smtClean="0">
              <a:solidFill>
                <a:schemeClr val="tx1">
                  <a:lumMod val="75000"/>
                  <a:lumOff val="25000"/>
                </a:schemeClr>
              </a:solidFill>
            </a:rPr>
            <a:t>Culture</a:t>
          </a:r>
          <a:endParaRPr lang="en-US" sz="700" dirty="0">
            <a:solidFill>
              <a:schemeClr val="tx1">
                <a:lumMod val="75000"/>
                <a:lumOff val="25000"/>
              </a:schemeClr>
            </a:solidFill>
          </a:endParaRPr>
        </a:p>
      </dgm:t>
    </dgm:pt>
    <dgm:pt modelId="{6927C20F-6F73-411D-8E0C-001820CFED83}" type="parTrans" cxnId="{C86FA892-01F7-4409-91A9-151B48845087}">
      <dgm:prSet/>
      <dgm:spPr/>
      <dgm:t>
        <a:bodyPr/>
        <a:lstStyle/>
        <a:p>
          <a:endParaRPr lang="en-US"/>
        </a:p>
      </dgm:t>
    </dgm:pt>
    <dgm:pt modelId="{A76B176B-377D-4316-A20C-61DBC4ED9E7A}" type="sibTrans" cxnId="{C86FA892-01F7-4409-91A9-151B48845087}">
      <dgm:prSet/>
      <dgm:spPr/>
      <dgm:t>
        <a:bodyPr/>
        <a:lstStyle/>
        <a:p>
          <a:endParaRPr lang="en-US"/>
        </a:p>
      </dgm:t>
    </dgm:pt>
    <dgm:pt modelId="{A7141854-0F02-4AC8-92EA-19292654C72A}" type="pres">
      <dgm:prSet presAssocID="{CD7EC758-7339-4550-8D9E-32E3D5C4C8DC}" presName="compositeShape" presStyleCnt="0">
        <dgm:presLayoutVars>
          <dgm:chMax val="7"/>
          <dgm:dir/>
          <dgm:resizeHandles val="exact"/>
        </dgm:presLayoutVars>
      </dgm:prSet>
      <dgm:spPr/>
      <dgm:t>
        <a:bodyPr/>
        <a:lstStyle/>
        <a:p>
          <a:endParaRPr lang="en-US"/>
        </a:p>
      </dgm:t>
    </dgm:pt>
    <dgm:pt modelId="{C966B680-C245-4497-8904-AC84B1ED4D86}" type="pres">
      <dgm:prSet presAssocID="{CD7EC758-7339-4550-8D9E-32E3D5C4C8DC}" presName="wedge1" presStyleLbl="node1" presStyleIdx="0" presStyleCnt="3" custScaleX="101641" custScaleY="102907"/>
      <dgm:spPr/>
      <dgm:t>
        <a:bodyPr/>
        <a:lstStyle/>
        <a:p>
          <a:endParaRPr lang="en-US"/>
        </a:p>
      </dgm:t>
    </dgm:pt>
    <dgm:pt modelId="{48E52D8E-C988-42C9-8FF2-D4C2C7C1E772}" type="pres">
      <dgm:prSet presAssocID="{CD7EC758-7339-4550-8D9E-32E3D5C4C8DC}" presName="wedge1Tx" presStyleLbl="node1" presStyleIdx="0" presStyleCnt="3">
        <dgm:presLayoutVars>
          <dgm:chMax val="0"/>
          <dgm:chPref val="0"/>
          <dgm:bulletEnabled val="1"/>
        </dgm:presLayoutVars>
      </dgm:prSet>
      <dgm:spPr/>
      <dgm:t>
        <a:bodyPr/>
        <a:lstStyle/>
        <a:p>
          <a:endParaRPr lang="en-US"/>
        </a:p>
      </dgm:t>
    </dgm:pt>
    <dgm:pt modelId="{9272B79E-1F4E-47F5-BF64-9B0D35D76F9B}" type="pres">
      <dgm:prSet presAssocID="{CD7EC758-7339-4550-8D9E-32E3D5C4C8DC}" presName="wedge2" presStyleLbl="node1" presStyleIdx="1" presStyleCnt="3" custScaleX="113557" custScaleY="107025"/>
      <dgm:spPr/>
      <dgm:t>
        <a:bodyPr/>
        <a:lstStyle/>
        <a:p>
          <a:endParaRPr lang="en-US"/>
        </a:p>
      </dgm:t>
    </dgm:pt>
    <dgm:pt modelId="{79CA149A-049D-4EB1-8B31-D4E51E4A3E66}" type="pres">
      <dgm:prSet presAssocID="{CD7EC758-7339-4550-8D9E-32E3D5C4C8DC}" presName="wedge2Tx" presStyleLbl="node1" presStyleIdx="1" presStyleCnt="3">
        <dgm:presLayoutVars>
          <dgm:chMax val="0"/>
          <dgm:chPref val="0"/>
          <dgm:bulletEnabled val="1"/>
        </dgm:presLayoutVars>
      </dgm:prSet>
      <dgm:spPr/>
      <dgm:t>
        <a:bodyPr/>
        <a:lstStyle/>
        <a:p>
          <a:endParaRPr lang="en-US"/>
        </a:p>
      </dgm:t>
    </dgm:pt>
    <dgm:pt modelId="{EC851CA1-4F84-4E80-8F96-3E5E0365C083}" type="pres">
      <dgm:prSet presAssocID="{CD7EC758-7339-4550-8D9E-32E3D5C4C8DC}" presName="wedge3" presStyleLbl="node1" presStyleIdx="2" presStyleCnt="3" custScaleX="113066" custScaleY="110538"/>
      <dgm:spPr/>
      <dgm:t>
        <a:bodyPr/>
        <a:lstStyle/>
        <a:p>
          <a:endParaRPr lang="en-US"/>
        </a:p>
      </dgm:t>
    </dgm:pt>
    <dgm:pt modelId="{7074700C-08D2-47BC-8C47-246730315A57}" type="pres">
      <dgm:prSet presAssocID="{CD7EC758-7339-4550-8D9E-32E3D5C4C8DC}" presName="wedge3Tx" presStyleLbl="node1" presStyleIdx="2" presStyleCnt="3">
        <dgm:presLayoutVars>
          <dgm:chMax val="0"/>
          <dgm:chPref val="0"/>
          <dgm:bulletEnabled val="1"/>
        </dgm:presLayoutVars>
      </dgm:prSet>
      <dgm:spPr/>
      <dgm:t>
        <a:bodyPr/>
        <a:lstStyle/>
        <a:p>
          <a:endParaRPr lang="en-US"/>
        </a:p>
      </dgm:t>
    </dgm:pt>
  </dgm:ptLst>
  <dgm:cxnLst>
    <dgm:cxn modelId="{52DD8551-EFA2-4AB9-B0CB-B4C4F3656E48}" type="presOf" srcId="{3E0AB6B8-57F4-4FAA-ADC2-8570C228AAAC}" destId="{C966B680-C245-4497-8904-AC84B1ED4D86}" srcOrd="0" destOrd="4" presId="urn:microsoft.com/office/officeart/2005/8/layout/chart3"/>
    <dgm:cxn modelId="{420ED426-2236-483D-AF75-E76140F4A01C}" srcId="{B07800DE-FE70-4D6F-A142-166517BFBA0A}" destId="{5609AD90-5BF3-4034-A089-59BC494EB9C8}" srcOrd="0" destOrd="0" parTransId="{738294D3-383C-4152-9733-FFDD821773C6}" sibTransId="{6B58ABD7-0D8B-4E66-8B7D-074CE671E321}"/>
    <dgm:cxn modelId="{35E3F284-774C-4ECC-AA7F-72AC1D9E3FF9}" type="presOf" srcId="{290AECC0-2F11-42DF-91DD-9261957BF4E5}" destId="{7074700C-08D2-47BC-8C47-246730315A57}" srcOrd="1" destOrd="1" presId="urn:microsoft.com/office/officeart/2005/8/layout/chart3"/>
    <dgm:cxn modelId="{7C892485-EA52-4120-89E8-3B59CDB685EE}" type="presOf" srcId="{D343346D-E198-4388-85E7-5E53943EB515}" destId="{79CA149A-049D-4EB1-8B31-D4E51E4A3E66}" srcOrd="1" destOrd="1" presId="urn:microsoft.com/office/officeart/2005/8/layout/chart3"/>
    <dgm:cxn modelId="{841C527B-EAAC-4D6A-94BE-E00BC7C5896A}" srcId="{B07800DE-FE70-4D6F-A142-166517BFBA0A}" destId="{9773EF23-02B0-4934-8BEC-FE2E20EB5B0D}" srcOrd="2" destOrd="0" parTransId="{A0A705FB-BD09-476B-A33C-F31F63C7379C}" sibTransId="{D10E23BB-0B35-411E-B9F6-296D9CD800DC}"/>
    <dgm:cxn modelId="{C5DD4392-AE9A-4716-9711-7A0E8477FF4F}" srcId="{0FEC2BA7-8A1B-4EC5-9BF8-12C1E0912AD1}" destId="{1D29F204-4FD0-47CD-8606-E85995AB1CC2}" srcOrd="1" destOrd="0" parTransId="{B6F5D54D-9DE0-4CD7-9843-6E9A6339BBB4}" sibTransId="{029A9058-5A6E-41DC-B5B5-22BAE1E06313}"/>
    <dgm:cxn modelId="{D856C849-E0E6-4B99-A27F-A6BEA541E6DC}" type="presOf" srcId="{582E9777-C1B5-48BF-A10F-01094BCE43A4}" destId="{79CA149A-049D-4EB1-8B31-D4E51E4A3E66}" srcOrd="1" destOrd="0" presId="urn:microsoft.com/office/officeart/2005/8/layout/chart3"/>
    <dgm:cxn modelId="{6005CC5A-FB4C-4654-8FA4-2EE10C218E71}" type="presOf" srcId="{B07800DE-FE70-4D6F-A142-166517BFBA0A}" destId="{48E52D8E-C988-42C9-8FF2-D4C2C7C1E772}" srcOrd="1" destOrd="0" presId="urn:microsoft.com/office/officeart/2005/8/layout/chart3"/>
    <dgm:cxn modelId="{2035E62B-FBBB-40E6-9D27-0F9AC2D501CB}" type="presOf" srcId="{CD7EC758-7339-4550-8D9E-32E3D5C4C8DC}" destId="{A7141854-0F02-4AC8-92EA-19292654C72A}" srcOrd="0" destOrd="0" presId="urn:microsoft.com/office/officeart/2005/8/layout/chart3"/>
    <dgm:cxn modelId="{8BAFD2C8-0E79-4755-88DB-4E1C3A242328}" srcId="{B07800DE-FE70-4D6F-A142-166517BFBA0A}" destId="{893C875A-0006-4C41-AD6A-BD6FB4CA4095}" srcOrd="1" destOrd="0" parTransId="{5CEC6CC8-BC60-47E1-A514-4AFE671B1632}" sibTransId="{9EDE8938-CC74-433D-AC97-C99A1D8A0538}"/>
    <dgm:cxn modelId="{56DD15F6-4162-427C-AD55-2E6F70E732B5}" type="presOf" srcId="{3E0AB6B8-57F4-4FAA-ADC2-8570C228AAAC}" destId="{48E52D8E-C988-42C9-8FF2-D4C2C7C1E772}" srcOrd="1" destOrd="4" presId="urn:microsoft.com/office/officeart/2005/8/layout/chart3"/>
    <dgm:cxn modelId="{78359DD8-46DF-4FE0-865D-6DE70BAC2E2F}" type="presOf" srcId="{290AECC0-2F11-42DF-91DD-9261957BF4E5}" destId="{EC851CA1-4F84-4E80-8F96-3E5E0365C083}" srcOrd="0" destOrd="1" presId="urn:microsoft.com/office/officeart/2005/8/layout/chart3"/>
    <dgm:cxn modelId="{81403DB6-3318-4FB7-93F6-B4780230A348}" type="presOf" srcId="{1D29F204-4FD0-47CD-8606-E85995AB1CC2}" destId="{EC851CA1-4F84-4E80-8F96-3E5E0365C083}" srcOrd="0" destOrd="2" presId="urn:microsoft.com/office/officeart/2005/8/layout/chart3"/>
    <dgm:cxn modelId="{52C94F45-A54C-44D8-BC54-2E9E9175A25D}" type="presOf" srcId="{582E9777-C1B5-48BF-A10F-01094BCE43A4}" destId="{9272B79E-1F4E-47F5-BF64-9B0D35D76F9B}" srcOrd="0" destOrd="0" presId="urn:microsoft.com/office/officeart/2005/8/layout/chart3"/>
    <dgm:cxn modelId="{E54254A4-E0A6-4E64-94F7-C44CC3B92D3B}" type="presOf" srcId="{0FEC2BA7-8A1B-4EC5-9BF8-12C1E0912AD1}" destId="{7074700C-08D2-47BC-8C47-246730315A57}" srcOrd="1" destOrd="0" presId="urn:microsoft.com/office/officeart/2005/8/layout/chart3"/>
    <dgm:cxn modelId="{BEE24682-8B9A-46D4-B186-8B94CECC7732}" type="presOf" srcId="{D343346D-E198-4388-85E7-5E53943EB515}" destId="{9272B79E-1F4E-47F5-BF64-9B0D35D76F9B}" srcOrd="0" destOrd="1" presId="urn:microsoft.com/office/officeart/2005/8/layout/chart3"/>
    <dgm:cxn modelId="{E82477FC-FBF5-4B93-B452-8C71421BE435}" type="presOf" srcId="{893C875A-0006-4C41-AD6A-BD6FB4CA4095}" destId="{C966B680-C245-4497-8904-AC84B1ED4D86}" srcOrd="0" destOrd="2" presId="urn:microsoft.com/office/officeart/2005/8/layout/chart3"/>
    <dgm:cxn modelId="{5A24CF98-A4C8-463C-8AED-83DEEEA83B44}" type="presOf" srcId="{31988A23-F484-46D3-8529-F37D753F76C7}" destId="{9272B79E-1F4E-47F5-BF64-9B0D35D76F9B}" srcOrd="0" destOrd="2" presId="urn:microsoft.com/office/officeart/2005/8/layout/chart3"/>
    <dgm:cxn modelId="{C1157E0F-F584-4A77-AEF2-CB8B6F1FEFCE}" srcId="{CD7EC758-7339-4550-8D9E-32E3D5C4C8DC}" destId="{B07800DE-FE70-4D6F-A142-166517BFBA0A}" srcOrd="0" destOrd="0" parTransId="{464F12E7-7B5F-4285-AB50-0230950982B8}" sibTransId="{F820E475-CCC5-4371-B9DC-AB6E12B2E55E}"/>
    <dgm:cxn modelId="{339E3650-0B03-4C6F-92D4-592541F3FC8B}" srcId="{0FEC2BA7-8A1B-4EC5-9BF8-12C1E0912AD1}" destId="{290AECC0-2F11-42DF-91DD-9261957BF4E5}" srcOrd="0" destOrd="0" parTransId="{F06E8C24-1704-40DC-951D-3677DEF63CD2}" sibTransId="{B599E2F5-54D1-4C25-9E78-E181B798DBDD}"/>
    <dgm:cxn modelId="{416E83C4-E545-4F1F-839D-3449CC05B8B9}" type="presOf" srcId="{893C875A-0006-4C41-AD6A-BD6FB4CA4095}" destId="{48E52D8E-C988-42C9-8FF2-D4C2C7C1E772}" srcOrd="1" destOrd="2" presId="urn:microsoft.com/office/officeart/2005/8/layout/chart3"/>
    <dgm:cxn modelId="{23FCA086-D49A-46FB-BDB9-C7FCC354316B}" type="presOf" srcId="{B07800DE-FE70-4D6F-A142-166517BFBA0A}" destId="{C966B680-C245-4497-8904-AC84B1ED4D86}" srcOrd="0" destOrd="0" presId="urn:microsoft.com/office/officeart/2005/8/layout/chart3"/>
    <dgm:cxn modelId="{30E954CF-787E-4639-A2F3-C7B715F69AAD}" type="presOf" srcId="{5609AD90-5BF3-4034-A089-59BC494EB9C8}" destId="{48E52D8E-C988-42C9-8FF2-D4C2C7C1E772}" srcOrd="1" destOrd="1" presId="urn:microsoft.com/office/officeart/2005/8/layout/chart3"/>
    <dgm:cxn modelId="{BEBE08A0-C952-4914-9E98-A45419C0B2E7}" srcId="{CD7EC758-7339-4550-8D9E-32E3D5C4C8DC}" destId="{582E9777-C1B5-48BF-A10F-01094BCE43A4}" srcOrd="1" destOrd="0" parTransId="{50A0FEC8-0C3D-4809-99F8-9E8B32E4A80E}" sibTransId="{A59E2D33-C3F0-4252-B6EF-BB62F2BF937E}"/>
    <dgm:cxn modelId="{2CAF9CA6-9539-412F-9F65-BF02B4DFD9F5}" type="presOf" srcId="{5609AD90-5BF3-4034-A089-59BC494EB9C8}" destId="{C966B680-C245-4497-8904-AC84B1ED4D86}" srcOrd="0" destOrd="1" presId="urn:microsoft.com/office/officeart/2005/8/layout/chart3"/>
    <dgm:cxn modelId="{C86FA892-01F7-4409-91A9-151B48845087}" srcId="{B07800DE-FE70-4D6F-A142-166517BFBA0A}" destId="{3E0AB6B8-57F4-4FAA-ADC2-8570C228AAAC}" srcOrd="3" destOrd="0" parTransId="{6927C20F-6F73-411D-8E0C-001820CFED83}" sibTransId="{A76B176B-377D-4316-A20C-61DBC4ED9E7A}"/>
    <dgm:cxn modelId="{872D638B-0F0F-4709-B4A9-8BFFA8704526}" srcId="{CD7EC758-7339-4550-8D9E-32E3D5C4C8DC}" destId="{0FEC2BA7-8A1B-4EC5-9BF8-12C1E0912AD1}" srcOrd="2" destOrd="0" parTransId="{DB38E09D-C192-433E-9C5B-3B4500DD9269}" sibTransId="{36790556-6791-4662-9213-230461CF1300}"/>
    <dgm:cxn modelId="{164F5365-8C96-4926-98DD-9037C5C02B3B}" type="presOf" srcId="{0FEC2BA7-8A1B-4EC5-9BF8-12C1E0912AD1}" destId="{EC851CA1-4F84-4E80-8F96-3E5E0365C083}" srcOrd="0" destOrd="0" presId="urn:microsoft.com/office/officeart/2005/8/layout/chart3"/>
    <dgm:cxn modelId="{07E62033-E781-450F-9353-99B7E25A33A5}" srcId="{582E9777-C1B5-48BF-A10F-01094BCE43A4}" destId="{31988A23-F484-46D3-8529-F37D753F76C7}" srcOrd="1" destOrd="0" parTransId="{50EAFBDD-4709-4804-8BE3-2EA34C62EB1C}" sibTransId="{BB9CA702-2CBA-40FB-A0AC-4122CBF80297}"/>
    <dgm:cxn modelId="{CC58518F-521A-4305-96DD-3A7C783E28BA}" srcId="{582E9777-C1B5-48BF-A10F-01094BCE43A4}" destId="{D343346D-E198-4388-85E7-5E53943EB515}" srcOrd="0" destOrd="0" parTransId="{A2E0321C-784A-4EC6-A559-AA74861E634E}" sibTransId="{A679A920-55C5-4506-B18E-D399CEA39536}"/>
    <dgm:cxn modelId="{740FD14E-6AE9-44AE-AD65-39662374ED95}" type="presOf" srcId="{31988A23-F484-46D3-8529-F37D753F76C7}" destId="{79CA149A-049D-4EB1-8B31-D4E51E4A3E66}" srcOrd="1" destOrd="2" presId="urn:microsoft.com/office/officeart/2005/8/layout/chart3"/>
    <dgm:cxn modelId="{A10E3E94-BE73-44AF-AEE8-82F4BFEFE4E8}" type="presOf" srcId="{1D29F204-4FD0-47CD-8606-E85995AB1CC2}" destId="{7074700C-08D2-47BC-8C47-246730315A57}" srcOrd="1" destOrd="2" presId="urn:microsoft.com/office/officeart/2005/8/layout/chart3"/>
    <dgm:cxn modelId="{6981ADEE-4A0B-4B21-A8C8-2131CCCE77C0}" type="presOf" srcId="{9773EF23-02B0-4934-8BEC-FE2E20EB5B0D}" destId="{C966B680-C245-4497-8904-AC84B1ED4D86}" srcOrd="0" destOrd="3" presId="urn:microsoft.com/office/officeart/2005/8/layout/chart3"/>
    <dgm:cxn modelId="{359FFAC9-FE30-4663-8746-A85CCD03615E}" type="presOf" srcId="{9773EF23-02B0-4934-8BEC-FE2E20EB5B0D}" destId="{48E52D8E-C988-42C9-8FF2-D4C2C7C1E772}" srcOrd="1" destOrd="3" presId="urn:microsoft.com/office/officeart/2005/8/layout/chart3"/>
    <dgm:cxn modelId="{5E7A75B7-4D0C-4314-BA55-2A7DC46E8F89}" type="presParOf" srcId="{A7141854-0F02-4AC8-92EA-19292654C72A}" destId="{C966B680-C245-4497-8904-AC84B1ED4D86}" srcOrd="0" destOrd="0" presId="urn:microsoft.com/office/officeart/2005/8/layout/chart3"/>
    <dgm:cxn modelId="{DA555EC9-6099-4AC8-BC8C-63FD454A71E9}" type="presParOf" srcId="{A7141854-0F02-4AC8-92EA-19292654C72A}" destId="{48E52D8E-C988-42C9-8FF2-D4C2C7C1E772}" srcOrd="1" destOrd="0" presId="urn:microsoft.com/office/officeart/2005/8/layout/chart3"/>
    <dgm:cxn modelId="{F2D375B5-BEE0-4E8B-B43F-32C0D9CA1074}" type="presParOf" srcId="{A7141854-0F02-4AC8-92EA-19292654C72A}" destId="{9272B79E-1F4E-47F5-BF64-9B0D35D76F9B}" srcOrd="2" destOrd="0" presId="urn:microsoft.com/office/officeart/2005/8/layout/chart3"/>
    <dgm:cxn modelId="{BCBECA6F-84D4-4272-95FE-FBE3A601FC24}" type="presParOf" srcId="{A7141854-0F02-4AC8-92EA-19292654C72A}" destId="{79CA149A-049D-4EB1-8B31-D4E51E4A3E66}" srcOrd="3" destOrd="0" presId="urn:microsoft.com/office/officeart/2005/8/layout/chart3"/>
    <dgm:cxn modelId="{8536310C-0B6B-4661-9462-B45D9117452D}" type="presParOf" srcId="{A7141854-0F02-4AC8-92EA-19292654C72A}" destId="{EC851CA1-4F84-4E80-8F96-3E5E0365C083}" srcOrd="4" destOrd="0" presId="urn:microsoft.com/office/officeart/2005/8/layout/chart3"/>
    <dgm:cxn modelId="{A0638667-48F2-45DA-B918-8A4B20F36565}" type="presParOf" srcId="{A7141854-0F02-4AC8-92EA-19292654C72A}" destId="{7074700C-08D2-47BC-8C47-246730315A5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6B680-C245-4497-8904-AC84B1ED4D86}">
      <dsp:nvSpPr>
        <dsp:cNvPr id="0" name=""/>
        <dsp:cNvSpPr/>
      </dsp:nvSpPr>
      <dsp:spPr>
        <a:xfrm>
          <a:off x="297621" y="140789"/>
          <a:ext cx="2182883" cy="2210072"/>
        </a:xfrm>
        <a:prstGeom prst="pie">
          <a:avLst>
            <a:gd name="adj1" fmla="val 16200000"/>
            <a:gd name="adj2" fmla="val 1800000"/>
          </a:avLst>
        </a:prstGeom>
        <a:solidFill>
          <a:schemeClr val="accent4">
            <a:alpha val="4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t" anchorCtr="0">
          <a:noAutofit/>
        </a:bodyPr>
        <a:lstStyle/>
        <a:p>
          <a:pPr lvl="0" algn="r" defTabSz="444500" rtl="0">
            <a:lnSpc>
              <a:spcPct val="90000"/>
            </a:lnSpc>
            <a:spcBef>
              <a:spcPct val="0"/>
            </a:spcBef>
            <a:spcAft>
              <a:spcPct val="35000"/>
            </a:spcAft>
          </a:pPr>
          <a:r>
            <a:rPr lang="en-US" sz="1000" b="1" kern="1200" dirty="0" smtClean="0">
              <a:solidFill>
                <a:srgbClr val="215968"/>
              </a:solidFill>
            </a:rPr>
            <a:t>BEST FOR TOP TALENTS</a:t>
          </a:r>
          <a:endParaRPr lang="en-US" sz="1000" b="1" kern="1200" dirty="0">
            <a:solidFill>
              <a:srgbClr val="215968"/>
            </a:solidFill>
          </a:endParaRPr>
        </a:p>
        <a:p>
          <a:pPr marL="57150" lvl="1" indent="-57150" algn="l" defTabSz="311150">
            <a:lnSpc>
              <a:spcPct val="90000"/>
            </a:lnSpc>
            <a:spcBef>
              <a:spcPct val="0"/>
            </a:spcBef>
            <a:spcAft>
              <a:spcPct val="15000"/>
            </a:spcAft>
            <a:buChar char="••"/>
          </a:pPr>
          <a:r>
            <a:rPr lang="en-US" sz="700" kern="1200" dirty="0" smtClean="0">
              <a:solidFill>
                <a:schemeClr val="tx1">
                  <a:lumMod val="75000"/>
                  <a:lumOff val="25000"/>
                </a:schemeClr>
              </a:solidFill>
            </a:rPr>
            <a:t>Manage, coach</a:t>
          </a:r>
          <a:endParaRPr lang="en-US" sz="700" kern="1200" dirty="0">
            <a:solidFill>
              <a:schemeClr val="tx1">
                <a:lumMod val="75000"/>
                <a:lumOff val="25000"/>
              </a:schemeClr>
            </a:solidFill>
          </a:endParaRPr>
        </a:p>
        <a:p>
          <a:pPr marL="57150" lvl="1" indent="-57150" algn="l" defTabSz="311150">
            <a:lnSpc>
              <a:spcPct val="90000"/>
            </a:lnSpc>
            <a:spcBef>
              <a:spcPct val="0"/>
            </a:spcBef>
            <a:spcAft>
              <a:spcPct val="15000"/>
            </a:spcAft>
            <a:buChar char="••"/>
          </a:pPr>
          <a:r>
            <a:rPr lang="en-US" sz="700" kern="1200" dirty="0" smtClean="0">
              <a:solidFill>
                <a:schemeClr val="tx1">
                  <a:lumMod val="75000"/>
                  <a:lumOff val="25000"/>
                </a:schemeClr>
              </a:solidFill>
            </a:rPr>
            <a:t>Develop talents</a:t>
          </a:r>
          <a:endParaRPr lang="en-US" sz="700" kern="1200" dirty="0">
            <a:solidFill>
              <a:schemeClr val="tx1">
                <a:lumMod val="75000"/>
                <a:lumOff val="25000"/>
              </a:schemeClr>
            </a:solidFill>
          </a:endParaRPr>
        </a:p>
        <a:p>
          <a:pPr marL="57150" lvl="1" indent="-57150" algn="l" defTabSz="311150">
            <a:lnSpc>
              <a:spcPct val="90000"/>
            </a:lnSpc>
            <a:spcBef>
              <a:spcPct val="0"/>
            </a:spcBef>
            <a:spcAft>
              <a:spcPct val="15000"/>
            </a:spcAft>
            <a:buChar char="••"/>
          </a:pPr>
          <a:r>
            <a:rPr lang="en-US" sz="700" kern="1200" dirty="0" smtClean="0">
              <a:solidFill>
                <a:schemeClr val="tx1">
                  <a:lumMod val="75000"/>
                  <a:lumOff val="25000"/>
                </a:schemeClr>
              </a:solidFill>
            </a:rPr>
            <a:t>Skills upgrade</a:t>
          </a:r>
          <a:endParaRPr lang="en-US" sz="700" kern="1200" dirty="0">
            <a:solidFill>
              <a:schemeClr val="tx1">
                <a:lumMod val="75000"/>
                <a:lumOff val="25000"/>
              </a:schemeClr>
            </a:solidFill>
          </a:endParaRPr>
        </a:p>
        <a:p>
          <a:pPr marL="57150" lvl="1" indent="-57150" algn="l" defTabSz="311150">
            <a:lnSpc>
              <a:spcPct val="90000"/>
            </a:lnSpc>
            <a:spcBef>
              <a:spcPct val="0"/>
            </a:spcBef>
            <a:spcAft>
              <a:spcPct val="15000"/>
            </a:spcAft>
            <a:buChar char="••"/>
          </a:pPr>
          <a:r>
            <a:rPr lang="en-US" sz="700" kern="1200" dirty="0" smtClean="0">
              <a:solidFill>
                <a:schemeClr val="tx1">
                  <a:lumMod val="75000"/>
                  <a:lumOff val="25000"/>
                </a:schemeClr>
              </a:solidFill>
            </a:rPr>
            <a:t>Culture</a:t>
          </a:r>
          <a:endParaRPr lang="en-US" sz="700" kern="1200" dirty="0">
            <a:solidFill>
              <a:schemeClr val="tx1">
                <a:lumMod val="75000"/>
                <a:lumOff val="25000"/>
              </a:schemeClr>
            </a:solidFill>
          </a:endParaRPr>
        </a:p>
      </dsp:txBody>
      <dsp:txXfrm>
        <a:off x="1484434" y="548600"/>
        <a:ext cx="740621" cy="736690"/>
      </dsp:txXfrm>
    </dsp:sp>
    <dsp:sp modelId="{9272B79E-1F4E-47F5-BF64-9B0D35D76F9B}">
      <dsp:nvSpPr>
        <dsp:cNvPr id="0" name=""/>
        <dsp:cNvSpPr/>
      </dsp:nvSpPr>
      <dsp:spPr>
        <a:xfrm>
          <a:off x="58959" y="160487"/>
          <a:ext cx="2438796" cy="2298512"/>
        </a:xfrm>
        <a:prstGeom prst="pie">
          <a:avLst>
            <a:gd name="adj1" fmla="val 1800000"/>
            <a:gd name="adj2" fmla="val 9000000"/>
          </a:avLst>
        </a:prstGeom>
        <a:solidFill>
          <a:srgbClr val="927946">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t" anchorCtr="0">
          <a:noAutofit/>
        </a:bodyPr>
        <a:lstStyle/>
        <a:p>
          <a:pPr lvl="0" algn="ctr" defTabSz="400050" rtl="0">
            <a:lnSpc>
              <a:spcPct val="90000"/>
            </a:lnSpc>
            <a:spcBef>
              <a:spcPct val="0"/>
            </a:spcBef>
            <a:spcAft>
              <a:spcPct val="35000"/>
            </a:spcAft>
          </a:pPr>
          <a:r>
            <a:rPr lang="en-US" sz="900" b="1" kern="1200" dirty="0" smtClean="0">
              <a:solidFill>
                <a:srgbClr val="215968"/>
              </a:solidFill>
            </a:rPr>
            <a:t>BEST FOR </a:t>
          </a:r>
          <a:br>
            <a:rPr lang="en-US" sz="900" b="1" kern="1200" dirty="0" smtClean="0">
              <a:solidFill>
                <a:srgbClr val="215968"/>
              </a:solidFill>
            </a:rPr>
          </a:br>
          <a:r>
            <a:rPr lang="en-US" sz="900" b="1" kern="1200" dirty="0" smtClean="0">
              <a:solidFill>
                <a:srgbClr val="215968"/>
              </a:solidFill>
            </a:rPr>
            <a:t>BUSINESS OWNERS</a:t>
          </a:r>
          <a:endParaRPr lang="en-US" sz="900" b="1" kern="1200" dirty="0">
            <a:solidFill>
              <a:srgbClr val="215968"/>
            </a:solidFill>
          </a:endParaRPr>
        </a:p>
        <a:p>
          <a:pPr marL="57150" lvl="1" indent="-57150" algn="l" defTabSz="222250" rtl="0">
            <a:lnSpc>
              <a:spcPct val="90000"/>
            </a:lnSpc>
            <a:spcBef>
              <a:spcPct val="0"/>
            </a:spcBef>
            <a:spcAft>
              <a:spcPct val="15000"/>
            </a:spcAft>
            <a:buChar char="••"/>
          </a:pPr>
          <a:r>
            <a:rPr lang="en-US" sz="500" kern="1200" dirty="0" smtClean="0"/>
            <a:t>Deliver on key initiatives to support end users and customers</a:t>
          </a:r>
          <a:endParaRPr lang="en-US" sz="500" kern="1200" dirty="0"/>
        </a:p>
        <a:p>
          <a:pPr marL="57150" lvl="1" indent="-57150" algn="l" defTabSz="222250" rtl="0">
            <a:lnSpc>
              <a:spcPct val="90000"/>
            </a:lnSpc>
            <a:spcBef>
              <a:spcPct val="0"/>
            </a:spcBef>
            <a:spcAft>
              <a:spcPct val="15000"/>
            </a:spcAft>
            <a:buChar char="••"/>
          </a:pPr>
          <a:r>
            <a:rPr lang="en-US" sz="500" kern="1200" dirty="0" smtClean="0"/>
            <a:t>Maintain standards on operational service levels</a:t>
          </a:r>
          <a:endParaRPr lang="en-US" sz="500" kern="1200" dirty="0"/>
        </a:p>
      </dsp:txBody>
      <dsp:txXfrm>
        <a:off x="726725" y="1610739"/>
        <a:ext cx="1103264" cy="711444"/>
      </dsp:txXfrm>
    </dsp:sp>
    <dsp:sp modelId="{EC851CA1-4F84-4E80-8F96-3E5E0365C083}">
      <dsp:nvSpPr>
        <dsp:cNvPr id="0" name=""/>
        <dsp:cNvSpPr/>
      </dsp:nvSpPr>
      <dsp:spPr>
        <a:xfrm>
          <a:off x="64231" y="122764"/>
          <a:ext cx="2428251" cy="2373958"/>
        </a:xfrm>
        <a:prstGeom prst="pie">
          <a:avLst>
            <a:gd name="adj1" fmla="val 9000000"/>
            <a:gd name="adj2" fmla="val 16200000"/>
          </a:avLst>
        </a:prstGeom>
        <a:solidFill>
          <a:srgbClr val="009AA6">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b="1" kern="1200" dirty="0" smtClean="0">
              <a:solidFill>
                <a:srgbClr val="215968"/>
              </a:solidFill>
            </a:rPr>
            <a:t>BEST FOR INVESTORS</a:t>
          </a:r>
          <a:endParaRPr lang="en-US" sz="800" b="1" kern="1200" dirty="0">
            <a:solidFill>
              <a:srgbClr val="215968"/>
            </a:solidFill>
          </a:endParaRPr>
        </a:p>
        <a:p>
          <a:pPr marL="57150" lvl="1" indent="-57150" algn="l" defTabSz="266700" rtl="0">
            <a:lnSpc>
              <a:spcPct val="90000"/>
            </a:lnSpc>
            <a:spcBef>
              <a:spcPct val="0"/>
            </a:spcBef>
            <a:spcAft>
              <a:spcPct val="15000"/>
            </a:spcAft>
            <a:buChar char="••"/>
          </a:pPr>
          <a:r>
            <a:rPr lang="en-US" sz="600" kern="1200" dirty="0" smtClean="0"/>
            <a:t>Support key strategic priorities</a:t>
          </a:r>
          <a:endParaRPr lang="en-US" sz="600" kern="1200" dirty="0"/>
        </a:p>
        <a:p>
          <a:pPr marL="57150" lvl="1" indent="-57150" algn="l" defTabSz="266700" rtl="0">
            <a:lnSpc>
              <a:spcPct val="90000"/>
            </a:lnSpc>
            <a:spcBef>
              <a:spcPct val="0"/>
            </a:spcBef>
            <a:spcAft>
              <a:spcPct val="15000"/>
            </a:spcAft>
            <a:buChar char="••"/>
          </a:pPr>
          <a:r>
            <a:rPr lang="en-US" sz="600" kern="1200" dirty="0" smtClean="0"/>
            <a:t>Manage ongoing cyber security maturation</a:t>
          </a:r>
          <a:endParaRPr lang="en-US" sz="600" kern="1200" dirty="0"/>
        </a:p>
      </dsp:txBody>
      <dsp:txXfrm>
        <a:off x="324401" y="589077"/>
        <a:ext cx="823870" cy="79131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F320C92-5B60-47CE-AF8E-33393E468A4F}" type="datetimeFigureOut">
              <a:rPr lang="en-CA" smtClean="0"/>
              <a:t>10/10/2019</a:t>
            </a:fld>
            <a:endParaRPr lang="en-CA"/>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932885D-FA4E-45F3-9C34-9BE667995CEE}" type="slidenum">
              <a:rPr lang="en-CA" smtClean="0"/>
              <a:t>‹#›</a:t>
            </a:fld>
            <a:endParaRPr lang="en-CA"/>
          </a:p>
        </p:txBody>
      </p:sp>
    </p:spTree>
    <p:extLst>
      <p:ext uri="{BB962C8B-B14F-4D97-AF65-F5344CB8AC3E}">
        <p14:creationId xmlns:p14="http://schemas.microsoft.com/office/powerpoint/2010/main" val="542965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B0CF9F78-B7FC-4D34-B5E9-CFFF0660210F}" type="datetimeFigureOut">
              <a:rPr lang="en-CA" smtClean="0"/>
              <a:t>10/10/2019</a:t>
            </a:fld>
            <a:endParaRPr lang="en-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61EB8C7-5EFC-4FA9-BA9E-FFC3022A4650}" type="slidenum">
              <a:rPr lang="en-CA" smtClean="0"/>
              <a:t>‹#›</a:t>
            </a:fld>
            <a:endParaRPr lang="en-CA"/>
          </a:p>
        </p:txBody>
      </p:sp>
    </p:spTree>
    <p:extLst>
      <p:ext uri="{BB962C8B-B14F-4D97-AF65-F5344CB8AC3E}">
        <p14:creationId xmlns:p14="http://schemas.microsoft.com/office/powerpoint/2010/main" val="11410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61EB8C7-5EFC-4FA9-BA9E-FFC3022A4650}" type="slidenum">
              <a:rPr lang="en-CA" smtClean="0"/>
              <a:t>1</a:t>
            </a:fld>
            <a:endParaRPr lang="en-CA"/>
          </a:p>
        </p:txBody>
      </p:sp>
    </p:spTree>
    <p:extLst>
      <p:ext uri="{BB962C8B-B14F-4D97-AF65-F5344CB8AC3E}">
        <p14:creationId xmlns:p14="http://schemas.microsoft.com/office/powerpoint/2010/main" val="257056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710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118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25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58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60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183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GB" dirty="0">
              <a:solidFill>
                <a:srgbClr val="0070C0"/>
              </a:solidFill>
            </a:endParaRPr>
          </a:p>
          <a:p>
            <a:pPr defTabSz="966612">
              <a:defRPr/>
            </a:pPr>
            <a:endParaRPr lang="en-GB" dirty="0">
              <a:solidFill>
                <a:srgbClr val="0070C0"/>
              </a:solidFill>
            </a:endParaRPr>
          </a:p>
          <a:p>
            <a:pPr defTabSz="966612">
              <a:defRPr/>
            </a:pPr>
            <a:r>
              <a:rPr lang="en-GB" baseline="0" dirty="0">
                <a:solidFill>
                  <a:srgbClr val="0070C0"/>
                </a:solidFill>
              </a:rPr>
              <a:t>	</a:t>
            </a:r>
          </a:p>
        </p:txBody>
      </p:sp>
      <p:sp>
        <p:nvSpPr>
          <p:cNvPr id="4" name="Slide Number Placeholder 3"/>
          <p:cNvSpPr>
            <a:spLocks noGrp="1"/>
          </p:cNvSpPr>
          <p:nvPr>
            <p:ph type="sldNum" sz="quarter" idx="10"/>
          </p:nvPr>
        </p:nvSpPr>
        <p:spPr/>
        <p:txBody>
          <a:bodyPr/>
          <a:lstStyle/>
          <a:p>
            <a:pPr defTabSz="966612">
              <a:defRPr/>
            </a:pPr>
            <a:fld id="{A0EA810C-98D1-DC48-B02E-B289DB388ADF}" type="slidenum">
              <a:rPr lang="en-US">
                <a:solidFill>
                  <a:prstClr val="black"/>
                </a:solidFill>
                <a:latin typeface="Calibri" panose="020F0502020204030204"/>
              </a:rPr>
              <a:pPr defTabSz="966612">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326910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1EB8C7-5EFC-4FA9-BA9E-FFC3022A4650}" type="slidenum">
              <a:rPr lang="en-CA" smtClean="0"/>
              <a:t>24</a:t>
            </a:fld>
            <a:endParaRPr lang="en-CA"/>
          </a:p>
        </p:txBody>
      </p:sp>
    </p:spTree>
    <p:extLst>
      <p:ext uri="{BB962C8B-B14F-4D97-AF65-F5344CB8AC3E}">
        <p14:creationId xmlns:p14="http://schemas.microsoft.com/office/powerpoint/2010/main" val="331765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1EB8C7-5EFC-4FA9-BA9E-FFC3022A4650}" type="slidenum">
              <a:rPr lang="en-CA" smtClean="0"/>
              <a:t>2</a:t>
            </a:fld>
            <a:endParaRPr lang="en-CA"/>
          </a:p>
        </p:txBody>
      </p:sp>
    </p:spTree>
    <p:extLst>
      <p:ext uri="{BB962C8B-B14F-4D97-AF65-F5344CB8AC3E}">
        <p14:creationId xmlns:p14="http://schemas.microsoft.com/office/powerpoint/2010/main" val="2174715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1EB8C7-5EFC-4FA9-BA9E-FFC3022A4650}" type="slidenum">
              <a:rPr lang="en-CA" smtClean="0"/>
              <a:t>3</a:t>
            </a:fld>
            <a:endParaRPr lang="en-CA"/>
          </a:p>
        </p:txBody>
      </p:sp>
    </p:spTree>
    <p:extLst>
      <p:ext uri="{BB962C8B-B14F-4D97-AF65-F5344CB8AC3E}">
        <p14:creationId xmlns:p14="http://schemas.microsoft.com/office/powerpoint/2010/main" val="399733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61EB8C7-5EFC-4FA9-BA9E-FFC3022A4650}" type="slidenum">
              <a:rPr lang="en-CA" smtClean="0"/>
              <a:t>5</a:t>
            </a:fld>
            <a:endParaRPr lang="en-CA"/>
          </a:p>
        </p:txBody>
      </p:sp>
    </p:spTree>
    <p:extLst>
      <p:ext uri="{BB962C8B-B14F-4D97-AF65-F5344CB8AC3E}">
        <p14:creationId xmlns:p14="http://schemas.microsoft.com/office/powerpoint/2010/main" val="69442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1EB8C7-5EFC-4FA9-BA9E-FFC3022A4650}" type="slidenum">
              <a:rPr lang="en-CA" smtClean="0"/>
              <a:t>6</a:t>
            </a:fld>
            <a:endParaRPr lang="en-CA"/>
          </a:p>
        </p:txBody>
      </p:sp>
    </p:spTree>
    <p:extLst>
      <p:ext uri="{BB962C8B-B14F-4D97-AF65-F5344CB8AC3E}">
        <p14:creationId xmlns:p14="http://schemas.microsoft.com/office/powerpoint/2010/main" val="261459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People first – people play a large part of all theses values and clearly the people in this room and the teams you represent are vital to our success.    We’re going to be candid and courageous but respectful in how we deal with each other</a:t>
            </a:r>
          </a:p>
          <a:p>
            <a:endParaRPr lang="en-US" baseline="0" dirty="0" smtClean="0"/>
          </a:p>
          <a:p>
            <a:pPr marL="171450" indent="-171450">
              <a:buFont typeface="Arial" panose="020B0604020202020204" pitchFamily="34" charset="0"/>
              <a:buChar char="•"/>
            </a:pPr>
            <a:r>
              <a:rPr lang="en-US" baseline="0" dirty="0" smtClean="0"/>
              <a:t>Inclusion has power – we are a diverse group in this room – even the </a:t>
            </a:r>
            <a:r>
              <a:rPr lang="en-US" baseline="0" dirty="0" err="1" smtClean="0"/>
              <a:t>cwb</a:t>
            </a:r>
            <a:r>
              <a:rPr lang="en-US" baseline="0" dirty="0" smtClean="0"/>
              <a:t> team has a diverse background – bringing in all kinds of expertise to make sure we’re looking at this from all the right angles.    Word in here of allies resonated with me – you are all our allies on this journey and we need you to feel the same about everyone else around you here.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Relationships get results – where would we be without this one .    Our relationships with our clients are important but for this to be successful our relationships with each other need to be strong – our results </a:t>
            </a:r>
            <a:r>
              <a:rPr lang="en-US" baseline="0" dirty="0" err="1" smtClean="0"/>
              <a:t>depnd</a:t>
            </a:r>
            <a:r>
              <a:rPr lang="en-US" baseline="0" dirty="0" smtClean="0"/>
              <a:t> on it.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How matters – when rolled out this is the one that resonated with me the most – taking ownership .     Having that pride of ownership.   Move with urgency and efficiency but at the same time ensuring we’re </a:t>
            </a:r>
            <a:r>
              <a:rPr lang="en-US" baseline="0" dirty="0" err="1" smtClean="0"/>
              <a:t>blaancing</a:t>
            </a:r>
            <a:r>
              <a:rPr lang="en-US" baseline="0" dirty="0" smtClean="0"/>
              <a:t> risk and reward.    As we get into timelines here – </a:t>
            </a:r>
            <a:r>
              <a:rPr lang="en-US" baseline="0" dirty="0" err="1" smtClean="0"/>
              <a:t>theres</a:t>
            </a:r>
            <a:r>
              <a:rPr lang="en-US" baseline="0" dirty="0" smtClean="0"/>
              <a:t> some aggressive targets – we’re not aiming for perfection , we’re aiming for excellence, and we’re going to have a biasness for action and rightsizing our solutions.    Eye to the future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Embrace the new – digital is a buzzword everywhere and it’s a new theme for </a:t>
            </a:r>
            <a:r>
              <a:rPr lang="en-US" baseline="0" dirty="0" err="1" smtClean="0"/>
              <a:t>cwb</a:t>
            </a:r>
            <a:r>
              <a:rPr lang="en-US" baseline="0" dirty="0" smtClean="0"/>
              <a:t>.  New to us but not for you – we need your help to implement this for our growth strategy for this organization and we know that better is possible here.    </a:t>
            </a:r>
          </a:p>
          <a:p>
            <a:pPr marL="171450" indent="-171450">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“and we need to ensure our new experiences support our existing customers while contributing to the growth of our base, with new solutions that will meet the needs of each segment.”</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761EB8C7-5EFC-4FA9-BA9E-FFC3022A4650}" type="slidenum">
              <a:rPr lang="en-CA" smtClean="0"/>
              <a:t>7</a:t>
            </a:fld>
            <a:endParaRPr lang="en-CA"/>
          </a:p>
        </p:txBody>
      </p:sp>
    </p:spTree>
    <p:extLst>
      <p:ext uri="{BB962C8B-B14F-4D97-AF65-F5344CB8AC3E}">
        <p14:creationId xmlns:p14="http://schemas.microsoft.com/office/powerpoint/2010/main" val="880042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1EB8C7-5EFC-4FA9-BA9E-FFC3022A4650}" type="slidenum">
              <a:rPr lang="en-CA" smtClean="0"/>
              <a:t>8</a:t>
            </a:fld>
            <a:endParaRPr lang="en-CA"/>
          </a:p>
        </p:txBody>
      </p:sp>
    </p:spTree>
    <p:extLst>
      <p:ext uri="{BB962C8B-B14F-4D97-AF65-F5344CB8AC3E}">
        <p14:creationId xmlns:p14="http://schemas.microsoft.com/office/powerpoint/2010/main" val="299563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746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2762">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EB8C7-5EFC-4FA9-BA9E-FFC3022A465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2136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3" hasCustomPrompt="1"/>
          </p:nvPr>
        </p:nvSpPr>
        <p:spPr>
          <a:xfrm>
            <a:off x="377826" y="2851689"/>
            <a:ext cx="6362700" cy="398089"/>
          </a:xfrm>
          <a:prstGeom prst="rect">
            <a:avLst/>
          </a:prstGeom>
        </p:spPr>
        <p:txBody>
          <a:bodyPr lIns="0" tIns="0" rIns="0" bIns="0"/>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sz="1400" baseline="0">
                <a:solidFill>
                  <a:schemeClr val="bg1"/>
                </a:solidFill>
                <a:latin typeface="+mn-lt"/>
                <a:cs typeface="Arial" panose="020B0604020202020204" pitchFamily="34" charset="0"/>
              </a:defRPr>
            </a:lvl1pPr>
          </a:lstStyle>
          <a:p>
            <a:r>
              <a:rPr lang="en-CA" dirty="0" smtClean="0"/>
              <a:t>Additional text…</a:t>
            </a:r>
            <a:endParaRPr lang="en-CA" dirty="0"/>
          </a:p>
        </p:txBody>
      </p:sp>
      <p:sp>
        <p:nvSpPr>
          <p:cNvPr id="8" name="Text Placeholder 9"/>
          <p:cNvSpPr>
            <a:spLocks noGrp="1"/>
          </p:cNvSpPr>
          <p:nvPr>
            <p:ph type="body" sz="quarter" idx="12" hasCustomPrompt="1"/>
          </p:nvPr>
        </p:nvSpPr>
        <p:spPr>
          <a:xfrm>
            <a:off x="377826" y="2239233"/>
            <a:ext cx="8331201" cy="457199"/>
          </a:xfrm>
          <a:prstGeom prst="rect">
            <a:avLst/>
          </a:prstGeom>
        </p:spPr>
        <p:txBody>
          <a:bodyPr lIns="0" tIns="0" rIns="0" bIns="0"/>
          <a:lstStyle>
            <a:lvl1pPr marL="0" marR="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sz="3200" spc="-100" baseline="0">
                <a:solidFill>
                  <a:schemeClr val="bg1"/>
                </a:solidFill>
                <a:latin typeface="+mn-lt"/>
                <a:cs typeface="Arial" panose="020B0604020202020204" pitchFamily="34" charset="0"/>
              </a:defRPr>
            </a:lvl1pPr>
          </a:lstStyle>
          <a:p>
            <a:pPr marL="0" marR="0" lvl="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lang="en-CA" dirty="0" smtClean="0"/>
              <a:t>Subtitle</a:t>
            </a:r>
            <a:endParaRPr lang="en-CA" dirty="0"/>
          </a:p>
        </p:txBody>
      </p:sp>
      <p:sp>
        <p:nvSpPr>
          <p:cNvPr id="9" name="Text Placeholder 4"/>
          <p:cNvSpPr>
            <a:spLocks noGrp="1"/>
          </p:cNvSpPr>
          <p:nvPr>
            <p:ph type="body" sz="quarter" idx="14" hasCustomPrompt="1"/>
          </p:nvPr>
        </p:nvSpPr>
        <p:spPr>
          <a:xfrm>
            <a:off x="377826" y="1492530"/>
            <a:ext cx="8350249" cy="528638"/>
          </a:xfrm>
          <a:prstGeom prst="rect">
            <a:avLst/>
          </a:prstGeom>
        </p:spPr>
        <p:txBody>
          <a:bodyPr lIns="0" tIns="0" rIns="0" bIns="0"/>
          <a:lstStyle>
            <a:lvl1pPr marL="0" indent="0">
              <a:lnSpc>
                <a:spcPts val="5800"/>
              </a:lnSpc>
              <a:spcBef>
                <a:spcPts val="0"/>
              </a:spcBef>
              <a:buNone/>
              <a:defRPr sz="4800" spc="-100" baseline="0">
                <a:solidFill>
                  <a:schemeClr val="bg1"/>
                </a:solidFill>
                <a:latin typeface="+mn-lt"/>
                <a:cs typeface="Arial" panose="020B0604020202020204" pitchFamily="34" charset="0"/>
              </a:defRPr>
            </a:lvl1pPr>
          </a:lstStyle>
          <a:p>
            <a:pPr lvl="0"/>
            <a:r>
              <a:rPr lang="en-US" dirty="0" smtClean="0"/>
              <a:t>Title</a:t>
            </a:r>
            <a:endParaRPr lang="en-CA" dirty="0"/>
          </a:p>
        </p:txBody>
      </p:sp>
    </p:spTree>
    <p:extLst>
      <p:ext uri="{BB962C8B-B14F-4D97-AF65-F5344CB8AC3E}">
        <p14:creationId xmlns:p14="http://schemas.microsoft.com/office/powerpoint/2010/main" val="551424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5"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6" name="Straight Connector 15"/>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8" name="TextBox 17"/>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16598858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955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11191940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38301575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256648210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4999523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194867626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31826146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Arial" panose="020B0604020202020204" pitchFamily="34" charset="0"/>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Arial" panose="020B0604020202020204" pitchFamily="34" charset="0"/>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40906120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41493221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77825" y="2607469"/>
            <a:ext cx="6362700" cy="792956"/>
          </a:xfrm>
          <a:prstGeom prst="rect">
            <a:avLst/>
          </a:prstGeom>
        </p:spPr>
        <p:txBody>
          <a:bodyPr lIns="0" tIns="0" rIns="0" bIns="0"/>
          <a:lstStyle>
            <a:lvl1pPr marL="0" marR="0" indent="0" algn="l" defTabSz="685800" rtl="0" eaLnBrk="1" fontAlgn="auto" latinLnBrk="0" hangingPunct="1">
              <a:lnSpc>
                <a:spcPts val="1500"/>
              </a:lnSpc>
              <a:spcBef>
                <a:spcPts val="0"/>
              </a:spcBef>
              <a:spcAft>
                <a:spcPts val="0"/>
              </a:spcAft>
              <a:buClrTx/>
              <a:buSzTx/>
              <a:buFont typeface="Arial" panose="020B0604020202020204" pitchFamily="34" charset="0"/>
              <a:buNone/>
              <a:tabLst/>
              <a:defRPr sz="1200" baseline="0">
                <a:solidFill>
                  <a:srgbClr val="937A46"/>
                </a:solidFill>
              </a:defRPr>
            </a:lvl1pPr>
          </a:lstStyle>
          <a:p>
            <a:r>
              <a:rPr lang="en-CA" dirty="0" smtClean="0"/>
              <a:t>Additional text…</a:t>
            </a:r>
            <a:endParaRPr lang="en-CA" dirty="0"/>
          </a:p>
        </p:txBody>
      </p:sp>
      <p:sp>
        <p:nvSpPr>
          <p:cNvPr id="8" name="Text Placeholder 9"/>
          <p:cNvSpPr>
            <a:spLocks noGrp="1"/>
          </p:cNvSpPr>
          <p:nvPr>
            <p:ph type="body" sz="quarter" idx="12" hasCustomPrompt="1"/>
          </p:nvPr>
        </p:nvSpPr>
        <p:spPr>
          <a:xfrm>
            <a:off x="377826" y="2050258"/>
            <a:ext cx="8331201" cy="457199"/>
          </a:xfrm>
          <a:prstGeom prst="rect">
            <a:avLst/>
          </a:prstGeom>
        </p:spPr>
        <p:txBody>
          <a:bodyPr lIns="0" tIns="0" rIns="0" bIns="0"/>
          <a:lstStyle>
            <a:lvl1pPr marL="0" marR="0" indent="0" algn="l" defTabSz="685800" rtl="0" eaLnBrk="1" fontAlgn="auto" latinLnBrk="0" hangingPunct="1">
              <a:lnSpc>
                <a:spcPts val="3000"/>
              </a:lnSpc>
              <a:spcBef>
                <a:spcPts val="0"/>
              </a:spcBef>
              <a:spcAft>
                <a:spcPts val="0"/>
              </a:spcAft>
              <a:buClrTx/>
              <a:buSzTx/>
              <a:buFont typeface="Arial" panose="020B0604020202020204" pitchFamily="34" charset="0"/>
              <a:buNone/>
              <a:tabLst/>
              <a:defRPr sz="3000" spc="-75" baseline="0">
                <a:solidFill>
                  <a:srgbClr val="937A46"/>
                </a:solidFill>
              </a:defRPr>
            </a:lvl1pPr>
          </a:lstStyle>
          <a:p>
            <a:pPr marL="0" marR="0" lvl="0" indent="0" algn="l" defTabSz="685800" rtl="0" eaLnBrk="1" fontAlgn="auto" latinLnBrk="0" hangingPunct="1">
              <a:lnSpc>
                <a:spcPts val="3000"/>
              </a:lnSpc>
              <a:spcBef>
                <a:spcPts val="0"/>
              </a:spcBef>
              <a:spcAft>
                <a:spcPts val="0"/>
              </a:spcAft>
              <a:buClrTx/>
              <a:buSzTx/>
              <a:buFont typeface="Arial" panose="020B0604020202020204" pitchFamily="34" charset="0"/>
              <a:buNone/>
              <a:tabLst/>
              <a:defRPr/>
            </a:pPr>
            <a:r>
              <a:rPr lang="en-CA" dirty="0" smtClean="0"/>
              <a:t>Subtitle</a:t>
            </a:r>
            <a:endParaRPr lang="en-CA" dirty="0"/>
          </a:p>
        </p:txBody>
      </p:sp>
      <p:sp>
        <p:nvSpPr>
          <p:cNvPr id="9" name="Text Placeholder 4"/>
          <p:cNvSpPr>
            <a:spLocks noGrp="1"/>
          </p:cNvSpPr>
          <p:nvPr>
            <p:ph type="body" sz="quarter" idx="14" hasCustomPrompt="1"/>
          </p:nvPr>
        </p:nvSpPr>
        <p:spPr>
          <a:xfrm>
            <a:off x="377826" y="1514475"/>
            <a:ext cx="8350249" cy="528638"/>
          </a:xfrm>
          <a:prstGeom prst="rect">
            <a:avLst/>
          </a:prstGeom>
        </p:spPr>
        <p:txBody>
          <a:bodyPr lIns="0" tIns="0" rIns="0" bIns="0"/>
          <a:lstStyle>
            <a:lvl1pPr marL="0" indent="0">
              <a:lnSpc>
                <a:spcPts val="4350"/>
              </a:lnSpc>
              <a:spcBef>
                <a:spcPts val="0"/>
              </a:spcBef>
              <a:buNone/>
              <a:defRPr sz="4500" spc="-75" baseline="0">
                <a:solidFill>
                  <a:srgbClr val="009AA6"/>
                </a:solidFill>
              </a:defRPr>
            </a:lvl1pPr>
          </a:lstStyle>
          <a:p>
            <a:pPr lvl="0"/>
            <a:r>
              <a:rPr lang="en-US" dirty="0" smtClean="0"/>
              <a:t>Title</a:t>
            </a:r>
            <a:endParaRPr lang="en-CA" dirty="0"/>
          </a:p>
        </p:txBody>
      </p:sp>
    </p:spTree>
    <p:extLst>
      <p:ext uri="{BB962C8B-B14F-4D97-AF65-F5344CB8AC3E}">
        <p14:creationId xmlns:p14="http://schemas.microsoft.com/office/powerpoint/2010/main" val="178072656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804932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516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3"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4"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5"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17053198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15788168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346297484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330348061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652279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42055084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402450659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2688650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Straight Connector 7"/>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11" name="Rectangle 10"/>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4" name="TextBox 13"/>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3543919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210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151638706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188512674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414468375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281296017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267329541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4D71F3B-FD71-4AA5-A8D9-AE8EE7958A99}" type="slidenum">
              <a:rPr lang="en-US" smtClean="0"/>
              <a:t>‹#›</a:t>
            </a:fld>
            <a:endParaRPr lang="en-US"/>
          </a:p>
        </p:txBody>
      </p:sp>
      <p:sp>
        <p:nvSpPr>
          <p:cNvPr id="7" name="Title 6"/>
          <p:cNvSpPr>
            <a:spLocks noGrp="1"/>
          </p:cNvSpPr>
          <p:nvPr>
            <p:ph type="title" hasCustomPrompt="1"/>
          </p:nvPr>
        </p:nvSpPr>
        <p:spPr/>
        <p:txBody>
          <a:bodyPr/>
          <a:lstStyle>
            <a:lvl1pPr>
              <a:defRPr/>
            </a:lvl1pPr>
          </a:lstStyle>
          <a:p>
            <a:r>
              <a:rPr lang="en-US" dirty="0" smtClean="0"/>
              <a:t>Title only</a:t>
            </a:r>
            <a:endParaRPr lang="en-US" dirty="0"/>
          </a:p>
        </p:txBody>
      </p:sp>
    </p:spTree>
    <p:extLst>
      <p:ext uri="{BB962C8B-B14F-4D97-AF65-F5344CB8AC3E}">
        <p14:creationId xmlns:p14="http://schemas.microsoft.com/office/powerpoint/2010/main" val="330289757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398854572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305424733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848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8"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sp>
        <p:nvSpPr>
          <p:cNvPr id="10" name="Rectangle 9"/>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2"/>
                </a:solidFill>
                <a:latin typeface="+mn-lt"/>
              </a:rPr>
              <a:pPr/>
              <a:t>‹#›</a:t>
            </a:fld>
            <a:endParaRPr lang="en-CA" sz="900" dirty="0">
              <a:solidFill>
                <a:schemeClr val="bg2"/>
              </a:solidFill>
              <a:latin typeface="+mn-lt"/>
            </a:endParaRPr>
          </a:p>
        </p:txBody>
      </p:sp>
      <p:sp>
        <p:nvSpPr>
          <p:cNvPr id="11" name="TextBox 10"/>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2"/>
                </a:solidFill>
                <a:latin typeface="+mn-lt"/>
                <a:cs typeface="Arial" panose="020B0604020202020204" pitchFamily="34" charset="0"/>
              </a:rPr>
              <a:t>CWB Financial Group</a:t>
            </a:r>
            <a:endParaRPr lang="en-CA" sz="1000" b="1" i="0" dirty="0">
              <a:solidFill>
                <a:schemeClr val="bg2"/>
              </a:solidFill>
              <a:latin typeface="+mn-lt"/>
              <a:cs typeface="Arial" panose="020B0604020202020204" pitchFamily="34" charset="0"/>
            </a:endParaRPr>
          </a:p>
        </p:txBody>
      </p:sp>
    </p:spTree>
    <p:extLst>
      <p:ext uri="{BB962C8B-B14F-4D97-AF65-F5344CB8AC3E}">
        <p14:creationId xmlns:p14="http://schemas.microsoft.com/office/powerpoint/2010/main" val="155288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89499117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24049915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38003805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428479881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5745996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86396154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0"/>
            <a:ext cx="8280401" cy="2661589"/>
          </a:xfrm>
          <a:prstGeom prst="rect">
            <a:avLst/>
          </a:prstGeom>
          <a:noFill/>
        </p:spPr>
        <p:txBody>
          <a:bodyPr/>
          <a:lstStyle>
            <a:lvl1pPr>
              <a:defRPr sz="1500" baseline="0">
                <a:solidFill>
                  <a:schemeClr val="tx1">
                    <a:lumMod val="50000"/>
                    <a:lumOff val="50000"/>
                  </a:schemeClr>
                </a:solidFill>
                <a:latin typeface="Arial" panose="020B0604020202020204" pitchFamily="34" charset="0"/>
                <a:cs typeface="Arial" panose="020B0604020202020204" pitchFamily="34" charset="0"/>
              </a:defRPr>
            </a:lvl1pPr>
            <a:lvl2pPr>
              <a:defRPr sz="1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Font typeface="Wingdings" panose="05000000000000000000" pitchFamily="2" charset="2"/>
              <a:buChar char="s"/>
              <a:defRPr sz="1200">
                <a:solidFill>
                  <a:schemeClr val="tx1">
                    <a:lumMod val="50000"/>
                    <a:lumOff val="50000"/>
                  </a:schemeClr>
                </a:solidFill>
                <a:latin typeface="Arial" panose="020B0604020202020204" pitchFamily="34" charset="0"/>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Arial" panose="020B0604020202020204" pitchFamily="34" charset="0"/>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Arial" panose="020B0604020202020204" pitchFamily="34" charset="0"/>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370101494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139487765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52913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38746329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5" name="Picture Placeholder 13"/>
          <p:cNvSpPr>
            <a:spLocks noGrp="1"/>
          </p:cNvSpPr>
          <p:nvPr>
            <p:ph type="pic" sz="quarter" idx="22"/>
          </p:nvPr>
        </p:nvSpPr>
        <p:spPr>
          <a:xfrm>
            <a:off x="5505814" y="2390844"/>
            <a:ext cx="2181412" cy="1385316"/>
          </a:xfrm>
          <a:prstGeom prst="rect">
            <a:avLst/>
          </a:prstGeom>
          <a:effectLst/>
        </p:spPr>
        <p:txBody>
          <a:bodyPr>
            <a:normAutofit/>
          </a:bodyPr>
          <a:lstStyle>
            <a:lvl1pPr marL="0" indent="0">
              <a:buNone/>
              <a:defRPr sz="975"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7" name="Picture Placeholder 13"/>
          <p:cNvSpPr>
            <a:spLocks noGrp="1"/>
          </p:cNvSpPr>
          <p:nvPr>
            <p:ph type="pic" sz="quarter" idx="24"/>
          </p:nvPr>
        </p:nvSpPr>
        <p:spPr>
          <a:xfrm>
            <a:off x="1447783" y="2390844"/>
            <a:ext cx="2181412" cy="1385316"/>
          </a:xfrm>
          <a:prstGeom prst="rect">
            <a:avLst/>
          </a:prstGeom>
          <a:effectLst/>
        </p:spPr>
        <p:txBody>
          <a:bodyPr>
            <a:normAutofit/>
          </a:bodyPr>
          <a:lstStyle>
            <a:lvl1pPr marL="0" indent="0">
              <a:buNone/>
              <a:defRPr sz="975"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6" name="Picture Placeholder 13"/>
          <p:cNvSpPr>
            <a:spLocks noGrp="1"/>
          </p:cNvSpPr>
          <p:nvPr>
            <p:ph type="pic" sz="quarter" idx="23"/>
          </p:nvPr>
        </p:nvSpPr>
        <p:spPr>
          <a:xfrm>
            <a:off x="3339385" y="2658466"/>
            <a:ext cx="2461311" cy="1553337"/>
          </a:xfrm>
          <a:prstGeom prst="rect">
            <a:avLst/>
          </a:prstGeom>
          <a:effectLst/>
        </p:spPr>
        <p:txBody>
          <a:bodyPr>
            <a:normAutofit/>
          </a:bodyPr>
          <a:lstStyle>
            <a:lvl1pPr marL="0" indent="0">
              <a:buNone/>
              <a:defRPr sz="975"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086949156"/>
      </p:ext>
    </p:extLst>
  </p:cSld>
  <p:clrMapOvr>
    <a:masterClrMapping/>
  </p:clrMapOv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204633684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65957824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398675229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337492291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30255613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smtClean="0"/>
              <a:t>Title</a:t>
            </a:r>
            <a:endParaRPr lang="en-CA" dirty="0"/>
          </a:p>
        </p:txBody>
      </p:sp>
      <p:sp>
        <p:nvSpPr>
          <p:cNvPr id="15"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smtClean="0"/>
              <a:t>Subtitle</a:t>
            </a:r>
            <a:endParaRPr lang="en-CA" dirty="0"/>
          </a:p>
        </p:txBody>
      </p:sp>
      <p:cxnSp>
        <p:nvCxnSpPr>
          <p:cNvPr id="16" name="Straight Connector 15"/>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8" name="TextBox 17"/>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190386361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8146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156226702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143817706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31618494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77825" y="2607469"/>
            <a:ext cx="6362700" cy="792956"/>
          </a:xfrm>
          <a:prstGeom prst="rect">
            <a:avLst/>
          </a:prstGeom>
        </p:spPr>
        <p:txBody>
          <a:bodyPr lIns="0" tIns="0" rIns="0" bIns="0"/>
          <a:lstStyle>
            <a:lvl1pPr marL="0" marR="0" indent="0" algn="l" defTabSz="685800" rtl="0" eaLnBrk="1" fontAlgn="auto" latinLnBrk="0" hangingPunct="1">
              <a:lnSpc>
                <a:spcPts val="1500"/>
              </a:lnSpc>
              <a:spcBef>
                <a:spcPts val="0"/>
              </a:spcBef>
              <a:spcAft>
                <a:spcPts val="0"/>
              </a:spcAft>
              <a:buClrTx/>
              <a:buSzTx/>
              <a:buFont typeface="Arial" panose="020B0604020202020204" pitchFamily="34" charset="0"/>
              <a:buNone/>
              <a:tabLst/>
              <a:defRPr sz="1200" baseline="0">
                <a:solidFill>
                  <a:srgbClr val="937A46"/>
                </a:solidFill>
              </a:defRPr>
            </a:lvl1pPr>
          </a:lstStyle>
          <a:p>
            <a:r>
              <a:rPr lang="en-CA" dirty="0" smtClean="0"/>
              <a:t>Additional text…</a:t>
            </a:r>
            <a:endParaRPr lang="en-CA" dirty="0"/>
          </a:p>
        </p:txBody>
      </p:sp>
      <p:sp>
        <p:nvSpPr>
          <p:cNvPr id="8" name="Text Placeholder 9"/>
          <p:cNvSpPr>
            <a:spLocks noGrp="1"/>
          </p:cNvSpPr>
          <p:nvPr>
            <p:ph type="body" sz="quarter" idx="12" hasCustomPrompt="1"/>
          </p:nvPr>
        </p:nvSpPr>
        <p:spPr>
          <a:xfrm>
            <a:off x="377826" y="2050258"/>
            <a:ext cx="8331201" cy="457199"/>
          </a:xfrm>
          <a:prstGeom prst="rect">
            <a:avLst/>
          </a:prstGeom>
        </p:spPr>
        <p:txBody>
          <a:bodyPr lIns="0" tIns="0" rIns="0" bIns="0"/>
          <a:lstStyle>
            <a:lvl1pPr marL="0" marR="0" indent="0" algn="l" defTabSz="685800" rtl="0" eaLnBrk="1" fontAlgn="auto" latinLnBrk="0" hangingPunct="1">
              <a:lnSpc>
                <a:spcPts val="3000"/>
              </a:lnSpc>
              <a:spcBef>
                <a:spcPts val="0"/>
              </a:spcBef>
              <a:spcAft>
                <a:spcPts val="0"/>
              </a:spcAft>
              <a:buClrTx/>
              <a:buSzTx/>
              <a:buFont typeface="Arial" panose="020B0604020202020204" pitchFamily="34" charset="0"/>
              <a:buNone/>
              <a:tabLst/>
              <a:defRPr sz="3000" spc="-75" baseline="0">
                <a:solidFill>
                  <a:srgbClr val="937A46"/>
                </a:solidFill>
              </a:defRPr>
            </a:lvl1pPr>
          </a:lstStyle>
          <a:p>
            <a:pPr marL="0" marR="0" lvl="0" indent="0" algn="l" defTabSz="685800" rtl="0" eaLnBrk="1" fontAlgn="auto" latinLnBrk="0" hangingPunct="1">
              <a:lnSpc>
                <a:spcPts val="3000"/>
              </a:lnSpc>
              <a:spcBef>
                <a:spcPts val="0"/>
              </a:spcBef>
              <a:spcAft>
                <a:spcPts val="0"/>
              </a:spcAft>
              <a:buClrTx/>
              <a:buSzTx/>
              <a:buFont typeface="Arial" panose="020B0604020202020204" pitchFamily="34" charset="0"/>
              <a:buNone/>
              <a:tabLst/>
              <a:defRPr/>
            </a:pPr>
            <a:r>
              <a:rPr lang="en-CA" dirty="0" smtClean="0"/>
              <a:t>Subtitle</a:t>
            </a:r>
            <a:endParaRPr lang="en-CA" dirty="0"/>
          </a:p>
        </p:txBody>
      </p:sp>
      <p:sp>
        <p:nvSpPr>
          <p:cNvPr id="9" name="Text Placeholder 4"/>
          <p:cNvSpPr>
            <a:spLocks noGrp="1"/>
          </p:cNvSpPr>
          <p:nvPr>
            <p:ph type="body" sz="quarter" idx="14" hasCustomPrompt="1"/>
          </p:nvPr>
        </p:nvSpPr>
        <p:spPr>
          <a:xfrm>
            <a:off x="377826" y="1514475"/>
            <a:ext cx="8350249" cy="528638"/>
          </a:xfrm>
          <a:prstGeom prst="rect">
            <a:avLst/>
          </a:prstGeom>
        </p:spPr>
        <p:txBody>
          <a:bodyPr lIns="0" tIns="0" rIns="0" bIns="0"/>
          <a:lstStyle>
            <a:lvl1pPr marL="0" indent="0">
              <a:lnSpc>
                <a:spcPts val="4350"/>
              </a:lnSpc>
              <a:spcBef>
                <a:spcPts val="0"/>
              </a:spcBef>
              <a:buNone/>
              <a:defRPr sz="4500" spc="-75" baseline="0">
                <a:solidFill>
                  <a:srgbClr val="009AA6"/>
                </a:solidFill>
              </a:defRPr>
            </a:lvl1pPr>
          </a:lstStyle>
          <a:p>
            <a:pPr lvl="0"/>
            <a:r>
              <a:rPr lang="en-US" dirty="0" smtClean="0"/>
              <a:t>Title</a:t>
            </a:r>
            <a:endParaRPr lang="en-CA" dirty="0"/>
          </a:p>
        </p:txBody>
      </p:sp>
    </p:spTree>
    <p:extLst>
      <p:ext uri="{BB962C8B-B14F-4D97-AF65-F5344CB8AC3E}">
        <p14:creationId xmlns:p14="http://schemas.microsoft.com/office/powerpoint/2010/main" val="149086708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143302276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169915372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245008839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405559942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245560870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314329818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96161220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3910" y="2372379"/>
            <a:ext cx="7886700" cy="616710"/>
          </a:xfrm>
          <a:prstGeom prst="rect">
            <a:avLst/>
          </a:prstGeom>
        </p:spPr>
        <p:txBody>
          <a:bodyPr/>
          <a:lstStyle>
            <a:lvl1pPr>
              <a:defRPr sz="3600" b="1" baseline="0">
                <a:solidFill>
                  <a:schemeClr val="bg1"/>
                </a:solidFill>
                <a:latin typeface="+mn-lt"/>
              </a:defRPr>
            </a:lvl1pPr>
          </a:lstStyle>
          <a:p>
            <a:r>
              <a:rPr lang="en-US" dirty="0" smtClean="0"/>
              <a:t>“Insert Inspirational Quote here”</a:t>
            </a:r>
            <a:endParaRPr lang="en-CA" dirty="0"/>
          </a:p>
        </p:txBody>
      </p:sp>
    </p:spTree>
    <p:extLst>
      <p:ext uri="{BB962C8B-B14F-4D97-AF65-F5344CB8AC3E}">
        <p14:creationId xmlns:p14="http://schemas.microsoft.com/office/powerpoint/2010/main" val="25825337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92446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87350" y="1545470"/>
            <a:ext cx="8340725" cy="1284684"/>
          </a:xfrm>
          <a:prstGeom prst="rect">
            <a:avLst/>
          </a:prstGeom>
        </p:spPr>
        <p:txBody>
          <a:bodyPr lIns="0" tIns="0" rIns="0" bIns="0"/>
          <a:lstStyle>
            <a:lvl1pPr marL="0" indent="0">
              <a:lnSpc>
                <a:spcPts val="3900"/>
              </a:lnSpc>
              <a:spcBef>
                <a:spcPts val="0"/>
              </a:spcBef>
              <a:buNone/>
              <a:defRPr sz="3900" spc="-75" baseline="0">
                <a:solidFill>
                  <a:srgbClr val="937A46"/>
                </a:solidFill>
                <a:latin typeface="+mj-lt"/>
              </a:defRPr>
            </a:lvl1pPr>
          </a:lstStyle>
          <a:p>
            <a:pPr lvl="0"/>
            <a:r>
              <a:rPr lang="en-CA" dirty="0" smtClean="0"/>
              <a:t>Section Title</a:t>
            </a:r>
            <a:endParaRPr lang="en-CA" dirty="0"/>
          </a:p>
        </p:txBody>
      </p:sp>
    </p:spTree>
    <p:extLst>
      <p:ext uri="{BB962C8B-B14F-4D97-AF65-F5344CB8AC3E}">
        <p14:creationId xmlns:p14="http://schemas.microsoft.com/office/powerpoint/2010/main" val="15851534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47675" y="1600201"/>
            <a:ext cx="8280401" cy="3093243"/>
          </a:xfrm>
          <a:prstGeom prst="rect">
            <a:avLst/>
          </a:prstGeom>
          <a:noFill/>
        </p:spPr>
        <p:txBody>
          <a:bodyPr/>
          <a:lstStyle>
            <a:lvl1pPr>
              <a:defRPr sz="1500" baseline="0">
                <a:solidFill>
                  <a:schemeClr val="tx1"/>
                </a:solidFill>
              </a:defRPr>
            </a:lvl1pPr>
            <a:lvl2pPr>
              <a:defRPr sz="1350">
                <a:solidFill>
                  <a:schemeClr val="tx1"/>
                </a:solidFill>
              </a:defRPr>
            </a:lvl2pPr>
            <a:lvl3pPr marL="857250" indent="-171450">
              <a:buFont typeface="Wingdings" panose="05000000000000000000" pitchFamily="2" charset="2"/>
              <a:buChar char="s"/>
              <a:defRPr sz="1200">
                <a:solidFill>
                  <a:schemeClr val="tx1"/>
                </a:solidFill>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9" name="Text Placeholder 9"/>
          <p:cNvSpPr>
            <a:spLocks noGrp="1"/>
          </p:cNvSpPr>
          <p:nvPr>
            <p:ph type="body" sz="quarter" idx="12" hasCustomPrompt="1"/>
          </p:nvPr>
        </p:nvSpPr>
        <p:spPr>
          <a:xfrm>
            <a:off x="406203" y="819067"/>
            <a:ext cx="8293297" cy="238208"/>
          </a:xfrm>
          <a:prstGeom prst="rect">
            <a:avLst/>
          </a:prstGeom>
        </p:spPr>
        <p:txBody>
          <a:bodyPr lIns="0" tIns="0" rIns="0" bIns="0"/>
          <a:lstStyle>
            <a:lvl1pPr marL="0" indent="0">
              <a:lnSpc>
                <a:spcPts val="2550"/>
              </a:lnSpc>
              <a:spcBef>
                <a:spcPts val="0"/>
              </a:spcBef>
              <a:buNone/>
              <a:defRPr sz="2550" spc="-75" baseline="0">
                <a:solidFill>
                  <a:srgbClr val="937A46"/>
                </a:solidFill>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25054" y="1140536"/>
            <a:ext cx="8274446" cy="238208"/>
          </a:xfrm>
          <a:prstGeom prst="rect">
            <a:avLst/>
          </a:prstGeom>
        </p:spPr>
        <p:txBody>
          <a:bodyPr lIns="0" tIns="0" rIns="0" bIns="0"/>
          <a:lstStyle>
            <a:lvl1pPr marL="0" indent="0">
              <a:lnSpc>
                <a:spcPts val="1650"/>
              </a:lnSpc>
              <a:spcBef>
                <a:spcPts val="0"/>
              </a:spcBef>
              <a:buNone/>
              <a:defRPr sz="1650" b="1" spc="0" baseline="0">
                <a:solidFill>
                  <a:srgbClr val="009AA6"/>
                </a:solidFill>
              </a:defRPr>
            </a:lvl1pPr>
          </a:lstStyle>
          <a:p>
            <a:pPr lvl="0"/>
            <a:r>
              <a:rPr lang="en-CA" dirty="0" smtClean="0"/>
              <a:t>Subtitle</a:t>
            </a:r>
            <a:endParaRPr lang="en-CA" dirty="0"/>
          </a:p>
        </p:txBody>
      </p:sp>
    </p:spTree>
    <p:extLst>
      <p:ext uri="{BB962C8B-B14F-4D97-AF65-F5344CB8AC3E}">
        <p14:creationId xmlns:p14="http://schemas.microsoft.com/office/powerpoint/2010/main" val="222458617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47675" y="1600201"/>
            <a:ext cx="8280401" cy="3093243"/>
          </a:xfrm>
          <a:prstGeom prst="rect">
            <a:avLst/>
          </a:prstGeom>
          <a:noFill/>
        </p:spPr>
        <p:txBody>
          <a:bodyPr/>
          <a:lstStyle>
            <a:lvl1pPr>
              <a:defRPr sz="1500" baseline="0">
                <a:solidFill>
                  <a:schemeClr val="tx1"/>
                </a:solidFill>
              </a:defRPr>
            </a:lvl1pPr>
            <a:lvl2pPr>
              <a:defRPr sz="1350">
                <a:solidFill>
                  <a:schemeClr val="tx1"/>
                </a:solidFill>
              </a:defRPr>
            </a:lvl2pPr>
            <a:lvl3pPr marL="857250" indent="-171450">
              <a:buFont typeface="Wingdings" panose="05000000000000000000" pitchFamily="2" charset="2"/>
              <a:buChar char="s"/>
              <a:defRPr sz="1200">
                <a:solidFill>
                  <a:schemeClr val="tx1"/>
                </a:solidFill>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9" name="Text Placeholder 9"/>
          <p:cNvSpPr>
            <a:spLocks noGrp="1"/>
          </p:cNvSpPr>
          <p:nvPr>
            <p:ph type="body" sz="quarter" idx="12" hasCustomPrompt="1"/>
          </p:nvPr>
        </p:nvSpPr>
        <p:spPr>
          <a:xfrm>
            <a:off x="406203" y="819067"/>
            <a:ext cx="8293297" cy="238208"/>
          </a:xfrm>
          <a:prstGeom prst="rect">
            <a:avLst/>
          </a:prstGeom>
        </p:spPr>
        <p:txBody>
          <a:bodyPr lIns="0" tIns="0" rIns="0" bIns="0"/>
          <a:lstStyle>
            <a:lvl1pPr marL="0" indent="0">
              <a:lnSpc>
                <a:spcPts val="2550"/>
              </a:lnSpc>
              <a:spcBef>
                <a:spcPts val="0"/>
              </a:spcBef>
              <a:buNone/>
              <a:defRPr sz="2550" spc="-75" baseline="0">
                <a:solidFill>
                  <a:srgbClr val="937A46"/>
                </a:solidFill>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25054" y="1140536"/>
            <a:ext cx="8274446" cy="238208"/>
          </a:xfrm>
          <a:prstGeom prst="rect">
            <a:avLst/>
          </a:prstGeom>
        </p:spPr>
        <p:txBody>
          <a:bodyPr lIns="0" tIns="0" rIns="0" bIns="0"/>
          <a:lstStyle>
            <a:lvl1pPr marL="0" indent="0">
              <a:lnSpc>
                <a:spcPts val="1650"/>
              </a:lnSpc>
              <a:spcBef>
                <a:spcPts val="0"/>
              </a:spcBef>
              <a:buNone/>
              <a:defRPr sz="1650" b="1" spc="0" baseline="0">
                <a:solidFill>
                  <a:srgbClr val="009AA6"/>
                </a:solidFill>
              </a:defRPr>
            </a:lvl1pPr>
          </a:lstStyle>
          <a:p>
            <a:pPr lvl="0"/>
            <a:r>
              <a:rPr lang="en-CA" dirty="0" smtClean="0"/>
              <a:t>Subtitle</a:t>
            </a:r>
            <a:endParaRPr lang="en-CA" dirty="0"/>
          </a:p>
        </p:txBody>
      </p:sp>
    </p:spTree>
    <p:extLst>
      <p:ext uri="{BB962C8B-B14F-4D97-AF65-F5344CB8AC3E}">
        <p14:creationId xmlns:p14="http://schemas.microsoft.com/office/powerpoint/2010/main" val="39161795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289186"/>
            <a:ext cx="8280401" cy="3093243"/>
          </a:xfrm>
          <a:prstGeom prst="rect">
            <a:avLst/>
          </a:prstGeom>
          <a:noFill/>
        </p:spPr>
        <p:txBody>
          <a:bodyPr/>
          <a:lstStyle>
            <a:lvl1pPr>
              <a:defRPr sz="1500" baseline="0">
                <a:solidFill>
                  <a:schemeClr val="tx1"/>
                </a:solidFill>
              </a:defRPr>
            </a:lvl1pPr>
            <a:lvl2pPr>
              <a:defRPr sz="1350">
                <a:solidFill>
                  <a:schemeClr val="tx1"/>
                </a:solidFill>
              </a:defRPr>
            </a:lvl2pPr>
            <a:lvl3pPr marL="857250" indent="-171450">
              <a:buFont typeface="Wingdings" panose="05000000000000000000" pitchFamily="2" charset="2"/>
              <a:buChar char="s"/>
              <a:defRPr sz="1200">
                <a:solidFill>
                  <a:schemeClr val="tx1"/>
                </a:solidFill>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
        <p:nvSpPr>
          <p:cNvPr id="9" name="Text Placeholder 9"/>
          <p:cNvSpPr>
            <a:spLocks noGrp="1"/>
          </p:cNvSpPr>
          <p:nvPr>
            <p:ph type="body" sz="quarter" idx="12" hasCustomPrompt="1"/>
          </p:nvPr>
        </p:nvSpPr>
        <p:spPr>
          <a:xfrm>
            <a:off x="406203" y="819067"/>
            <a:ext cx="8293297" cy="238208"/>
          </a:xfrm>
          <a:prstGeom prst="rect">
            <a:avLst/>
          </a:prstGeom>
        </p:spPr>
        <p:txBody>
          <a:bodyPr lIns="0" tIns="0" rIns="0" bIns="0"/>
          <a:lstStyle>
            <a:lvl1pPr marL="0" indent="0">
              <a:lnSpc>
                <a:spcPts val="2550"/>
              </a:lnSpc>
              <a:spcBef>
                <a:spcPts val="0"/>
              </a:spcBef>
              <a:buNone/>
              <a:defRPr sz="2550" spc="-75" baseline="0">
                <a:solidFill>
                  <a:srgbClr val="937A46"/>
                </a:solidFill>
              </a:defRPr>
            </a:lvl1pPr>
          </a:lstStyle>
          <a:p>
            <a:pPr lvl="0"/>
            <a:r>
              <a:rPr lang="en-CA" dirty="0" smtClean="0"/>
              <a:t>Title</a:t>
            </a:r>
            <a:endParaRPr lang="en-CA" dirty="0"/>
          </a:p>
        </p:txBody>
      </p:sp>
    </p:spTree>
    <p:extLst>
      <p:ext uri="{BB962C8B-B14F-4D97-AF65-F5344CB8AC3E}">
        <p14:creationId xmlns:p14="http://schemas.microsoft.com/office/powerpoint/2010/main" val="346960681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5" name="Text Placeholder 3"/>
          <p:cNvSpPr>
            <a:spLocks noGrp="1"/>
          </p:cNvSpPr>
          <p:nvPr>
            <p:ph type="body" sz="quarter" idx="10" hasCustomPrompt="1"/>
          </p:nvPr>
        </p:nvSpPr>
        <p:spPr>
          <a:xfrm>
            <a:off x="442915" y="4498393"/>
            <a:ext cx="8075611" cy="204664"/>
          </a:xfrm>
          <a:prstGeom prst="rect">
            <a:avLst/>
          </a:prstGeom>
        </p:spPr>
        <p:txBody>
          <a:bodyPr lIns="0" tIns="0" rIns="0" bIns="0"/>
          <a:lstStyle>
            <a:lvl1pPr marL="0" indent="0">
              <a:buNone/>
              <a:defRPr sz="1350" b="1">
                <a:solidFill>
                  <a:srgbClr val="009AA6"/>
                </a:solidFill>
              </a:defRPr>
            </a:lvl1pPr>
          </a:lstStyle>
          <a:p>
            <a:pPr lvl="0"/>
            <a:r>
              <a:rPr lang="en-US" dirty="0" smtClean="0"/>
              <a:t>Photo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800" y="689894"/>
            <a:ext cx="8280400" cy="3749335"/>
          </a:xfrm>
          <a:prstGeom prst="rect">
            <a:avLst/>
          </a:prstGeom>
        </p:spPr>
      </p:pic>
    </p:spTree>
    <p:extLst>
      <p:ext uri="{BB962C8B-B14F-4D97-AF65-F5344CB8AC3E}">
        <p14:creationId xmlns:p14="http://schemas.microsoft.com/office/powerpoint/2010/main" val="36814382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9187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31264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p:txBody>
      </p:sp>
    </p:spTree>
    <p:extLst>
      <p:ext uri="{BB962C8B-B14F-4D97-AF65-F5344CB8AC3E}">
        <p14:creationId xmlns:p14="http://schemas.microsoft.com/office/powerpoint/2010/main" val="315926480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endParaRPr lang="en-CA" dirty="0" smtClean="0"/>
          </a:p>
          <a:p>
            <a:pPr lvl="0"/>
            <a:r>
              <a:rPr lang="en-CA" dirty="0" smtClean="0"/>
              <a:t>Bullet</a:t>
            </a:r>
          </a:p>
          <a:p>
            <a:pPr lvl="0"/>
            <a:r>
              <a:rPr lang="en-CA" dirty="0" smtClean="0"/>
              <a:t>Bullet</a:t>
            </a:r>
          </a:p>
          <a:p>
            <a:pPr lvl="0"/>
            <a:r>
              <a:rPr lang="en-CA" dirty="0" smtClean="0"/>
              <a:t>Bullet</a:t>
            </a:r>
          </a:p>
          <a:p>
            <a:pPr lvl="0"/>
            <a:r>
              <a:rPr lang="en-CA" dirty="0" smtClean="0"/>
              <a:t>Bullet</a:t>
            </a:r>
          </a:p>
          <a:p>
            <a:pPr lvl="1"/>
            <a:r>
              <a:rPr lang="en-US" dirty="0" smtClean="0"/>
              <a:t>Second Level</a:t>
            </a:r>
          </a:p>
          <a:p>
            <a:pPr lvl="2"/>
            <a:r>
              <a:rPr lang="en-US" dirty="0" smtClean="0"/>
              <a:t>Third level</a:t>
            </a:r>
            <a:endParaRPr lang="en-CA" dirty="0" smtClean="0"/>
          </a:p>
          <a:p>
            <a:pPr lvl="0"/>
            <a:r>
              <a:rPr lang="en-CA" dirty="0" smtClean="0"/>
              <a:t>Bullet</a:t>
            </a:r>
          </a:p>
          <a:p>
            <a:pPr lvl="0"/>
            <a:r>
              <a:rPr lang="en-CA" dirty="0" smtClean="0"/>
              <a:t>Bullet</a:t>
            </a:r>
          </a:p>
          <a:p>
            <a:pPr lvl="0"/>
            <a:r>
              <a:rPr lang="en-CA" dirty="0" smtClean="0"/>
              <a:t>Bullet</a:t>
            </a:r>
          </a:p>
          <a:p>
            <a:pPr lvl="0"/>
            <a:endParaRPr lang="en-CA" dirty="0" smtClean="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Tree>
    <p:extLst>
      <p:ext uri="{BB962C8B-B14F-4D97-AF65-F5344CB8AC3E}">
        <p14:creationId xmlns:p14="http://schemas.microsoft.com/office/powerpoint/2010/main" val="1669163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 </a:t>
            </a:r>
            <a:r>
              <a:rPr lang="en-US" dirty="0" err="1" smtClean="0"/>
              <a:t>magnihilibus</a:t>
            </a:r>
            <a:r>
              <a:rPr lang="en-US" dirty="0" smtClean="0"/>
              <a:t> </a:t>
            </a:r>
            <a:r>
              <a:rPr lang="en-US" dirty="0" err="1" smtClean="0"/>
              <a:t>cusiccs</a:t>
            </a:r>
            <a:r>
              <a:rPr lang="en-US" dirty="0" smtClean="0"/>
              <a:t> </a:t>
            </a:r>
            <a:r>
              <a:rPr lang="en-US" dirty="0" err="1" smtClean="0"/>
              <a:t>eatumse</a:t>
            </a:r>
            <a:r>
              <a:rPr lang="en-US" dirty="0" smtClean="0"/>
              <a:t> </a:t>
            </a:r>
            <a:r>
              <a:rPr lang="en-US" dirty="0" err="1" smtClean="0"/>
              <a:t>luptaquie</a:t>
            </a:r>
            <a:r>
              <a:rPr lang="en-US" dirty="0" smtClean="0"/>
              <a:t> </a:t>
            </a:r>
            <a:r>
              <a:rPr lang="en-US" dirty="0" err="1" smtClean="0"/>
              <a:t>dolum</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r>
              <a:rPr lang="en-US" dirty="0" smtClean="0"/>
              <a:t> </a:t>
            </a:r>
            <a:r>
              <a:rPr lang="en-US" dirty="0" err="1" smtClean="0"/>
              <a:t>ntotas</a:t>
            </a:r>
            <a:r>
              <a:rPr lang="en-US" dirty="0" smtClean="0"/>
              <a:t> se </a:t>
            </a:r>
            <a:r>
              <a:rPr lang="en-US" dirty="0" err="1" smtClean="0"/>
              <a:t>volum</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a:t>
            </a:r>
          </a:p>
        </p:txBody>
      </p:sp>
    </p:spTree>
    <p:extLst>
      <p:ext uri="{BB962C8B-B14F-4D97-AF65-F5344CB8AC3E}">
        <p14:creationId xmlns:p14="http://schemas.microsoft.com/office/powerpoint/2010/main" val="11339532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smtClean="0"/>
              <a:t>Title</a:t>
            </a:r>
            <a:endParaRPr lang="en-CA" dirty="0"/>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smtClean="0"/>
              <a:t>Subtitle</a:t>
            </a:r>
            <a:endParaRPr lang="en-CA" dirty="0"/>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smtClean="0"/>
              <a:t>Click to add text. Body placeholder text goes here.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 </a:t>
            </a:r>
            <a:r>
              <a:rPr lang="en-US" dirty="0" err="1" smtClean="0"/>
              <a:t>cid</a:t>
            </a:r>
            <a:r>
              <a:rPr lang="en-US" dirty="0" smtClean="0"/>
              <a:t> et </a:t>
            </a:r>
            <a:r>
              <a:rPr lang="en-US" dirty="0" err="1" smtClean="0"/>
              <a:t>poreupudam</a:t>
            </a:r>
            <a:r>
              <a:rPr lang="en-US" dirty="0" smtClean="0"/>
              <a:t> </a:t>
            </a:r>
            <a:r>
              <a:rPr lang="en-US" dirty="0" err="1" smtClean="0"/>
              <a:t>unti</a:t>
            </a:r>
            <a:r>
              <a:rPr lang="en-US" dirty="0" smtClean="0"/>
              <a:t>, </a:t>
            </a:r>
            <a:r>
              <a:rPr lang="en-US" dirty="0" err="1" smtClean="0"/>
              <a:t>uptodemsd</a:t>
            </a:r>
            <a:r>
              <a:rPr lang="en-US" dirty="0" smtClean="0"/>
              <a:t> </a:t>
            </a:r>
            <a:r>
              <a:rPr lang="en-US" dirty="0" err="1" smtClean="0"/>
              <a:t>blacsccsuam</a:t>
            </a:r>
            <a:r>
              <a:rPr lang="en-US" dirty="0" smtClean="0"/>
              <a:t> </a:t>
            </a:r>
            <a:r>
              <a:rPr lang="en-US" dirty="0" err="1" smtClean="0"/>
              <a:t>reprio</a:t>
            </a:r>
            <a:r>
              <a:rPr lang="en-US" dirty="0" smtClean="0"/>
              <a:t> </a:t>
            </a:r>
            <a:r>
              <a:rPr lang="en-US" dirty="0" err="1" smtClean="0"/>
              <a:t>endes</a:t>
            </a:r>
            <a:r>
              <a:rPr lang="en-US" dirty="0" smtClean="0"/>
              <a:t> </a:t>
            </a:r>
            <a:r>
              <a:rPr lang="en-US" dirty="0" err="1" smtClean="0"/>
              <a:t>autem</a:t>
            </a:r>
            <a:r>
              <a:rPr lang="en-US" dirty="0" smtClean="0"/>
              <a:t> </a:t>
            </a:r>
            <a:r>
              <a:rPr lang="en-US" dirty="0" err="1" smtClean="0"/>
              <a:t>quie</a:t>
            </a:r>
            <a:r>
              <a:rPr lang="en-US" dirty="0" smtClean="0"/>
              <a:t> </a:t>
            </a:r>
            <a:r>
              <a:rPr lang="en-US" dirty="0" err="1" smtClean="0"/>
              <a:t>prem</a:t>
            </a:r>
            <a:r>
              <a:rPr lang="en-US" dirty="0" smtClean="0"/>
              <a:t> </a:t>
            </a:r>
            <a:r>
              <a:rPr lang="en-US" dirty="0" err="1" smtClean="0"/>
              <a:t>aditas</a:t>
            </a:r>
            <a:r>
              <a:rPr lang="en-US" dirty="0" smtClean="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est</a:t>
            </a:r>
            <a:r>
              <a:rPr lang="en-US" dirty="0" smtClean="0"/>
              <a:t> </a:t>
            </a:r>
            <a:r>
              <a:rPr lang="en-US" dirty="0" err="1" smtClean="0"/>
              <a:t>aut</a:t>
            </a:r>
            <a:r>
              <a:rPr lang="en-US" dirty="0" smtClean="0"/>
              <a:t> </a:t>
            </a:r>
            <a:r>
              <a:rPr lang="en-US" dirty="0" err="1" smtClean="0"/>
              <a:t>veliatuint</a:t>
            </a:r>
            <a:r>
              <a:rPr lang="en-US" dirty="0" smtClean="0"/>
              <a:t> </a:t>
            </a:r>
            <a:r>
              <a:rPr lang="en-US" dirty="0" err="1" smtClean="0"/>
              <a:t>fuga</a:t>
            </a:r>
            <a:r>
              <a:rPr lang="en-US" dirty="0" smtClean="0"/>
              <a:t>. </a:t>
            </a:r>
            <a:r>
              <a:rPr lang="en-US" dirty="0" err="1" smtClean="0"/>
              <a:t>Sunt</a:t>
            </a:r>
            <a:r>
              <a:rPr lang="en-US" dirty="0" smtClean="0"/>
              <a:t> </a:t>
            </a:r>
            <a:r>
              <a:rPr lang="en-US" dirty="0" err="1" smtClean="0"/>
              <a:t>volupta</a:t>
            </a:r>
            <a:r>
              <a:rPr lang="en-US" dirty="0" smtClean="0"/>
              <a:t> </a:t>
            </a:r>
            <a:r>
              <a:rPr lang="en-US" dirty="0" err="1" smtClean="0"/>
              <a:t>tiuntem</a:t>
            </a:r>
            <a:r>
              <a:rPr lang="en-US" dirty="0" smtClean="0"/>
              <a:t> </a:t>
            </a:r>
            <a:r>
              <a:rPr lang="en-US" dirty="0" err="1" smtClean="0"/>
              <a:t>inulparum</a:t>
            </a:r>
            <a:r>
              <a:rPr lang="en-US" dirty="0" smtClean="0"/>
              <a:t> et </a:t>
            </a:r>
            <a:r>
              <a:rPr lang="en-US" dirty="0" err="1" smtClean="0"/>
              <a:t>fugioto</a:t>
            </a:r>
            <a:r>
              <a:rPr lang="en-US" dirty="0" smtClean="0"/>
              <a:t> </a:t>
            </a:r>
            <a:r>
              <a:rPr lang="en-US" dirty="0" err="1" smtClean="0"/>
              <a:t>cusa</a:t>
            </a:r>
            <a:r>
              <a:rPr lang="en-US" dirty="0" smtClean="0"/>
              <a:t> net </a:t>
            </a:r>
            <a:r>
              <a:rPr lang="en-US" dirty="0" err="1" smtClean="0"/>
              <a:t>aut</a:t>
            </a:r>
            <a:r>
              <a:rPr lang="en-US" dirty="0" smtClean="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Aperchil</a:t>
            </a:r>
            <a:r>
              <a:rPr lang="en-US" dirty="0" smtClean="0"/>
              <a:t> </a:t>
            </a:r>
            <a:r>
              <a:rPr lang="en-US" dirty="0" err="1" smtClean="0"/>
              <a:t>inus</a:t>
            </a:r>
            <a:r>
              <a:rPr lang="en-US" dirty="0" smtClean="0"/>
              <a:t>, </a:t>
            </a:r>
            <a:r>
              <a:rPr lang="en-US" dirty="0" err="1" smtClean="0"/>
              <a:t>ullabo</a:t>
            </a:r>
            <a:r>
              <a:rPr lang="en-US" dirty="0" smtClean="0"/>
              <a:t>. </a:t>
            </a:r>
            <a:r>
              <a:rPr lang="en-US" dirty="0" err="1" smtClean="0"/>
              <a:t>Otat</a:t>
            </a:r>
            <a:r>
              <a:rPr lang="en-US" dirty="0" smtClean="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Bissecto</a:t>
            </a:r>
            <a:r>
              <a:rPr lang="en-US" dirty="0" smtClean="0"/>
              <a:t> </a:t>
            </a:r>
            <a:r>
              <a:rPr lang="en-US" dirty="0" err="1" smtClean="0"/>
              <a:t>occust</a:t>
            </a:r>
            <a:r>
              <a:rPr lang="en-US" dirty="0" smtClean="0"/>
              <a:t>, to </a:t>
            </a:r>
            <a:r>
              <a:rPr lang="en-US" dirty="0" err="1" smtClean="0"/>
              <a:t>dolupta</a:t>
            </a:r>
            <a:r>
              <a:rPr lang="en-US" dirty="0" smtClean="0"/>
              <a:t> turbos </a:t>
            </a:r>
            <a:r>
              <a:rPr lang="en-US" dirty="0" err="1" smtClean="0"/>
              <a:t>consequidi</a:t>
            </a:r>
            <a:r>
              <a:rPr lang="en-US" dirty="0" smtClean="0"/>
              <a:t> </a:t>
            </a:r>
            <a:r>
              <a:rPr lang="en-US" dirty="0" err="1" smtClean="0"/>
              <a:t>aut</a:t>
            </a:r>
            <a:r>
              <a:rPr lang="en-US" dirty="0" smtClean="0"/>
              <a:t> </a:t>
            </a:r>
            <a:r>
              <a:rPr lang="en-US" dirty="0" err="1" smtClean="0"/>
              <a:t>eos</a:t>
            </a:r>
            <a:r>
              <a:rPr lang="en-US" dirty="0" smtClean="0"/>
              <a:t> </a:t>
            </a:r>
            <a:r>
              <a:rPr lang="en-US" dirty="0" err="1" smtClean="0"/>
              <a:t>aut</a:t>
            </a:r>
            <a:r>
              <a:rPr lang="en-US" dirty="0" smtClean="0"/>
              <a:t> </a:t>
            </a:r>
            <a:r>
              <a:rPr lang="en-US" dirty="0" err="1" smtClean="0"/>
              <a:t>dolesequam</a:t>
            </a:r>
            <a:r>
              <a:rPr lang="en-US" dirty="0" smtClean="0"/>
              <a:t> </a:t>
            </a:r>
            <a:r>
              <a:rPr lang="en-US" dirty="0" err="1" smtClean="0"/>
              <a:t>commole</a:t>
            </a:r>
            <a:endParaRPr lang="en-US" dirty="0" smtClean="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smtClean="0"/>
              <a:t>Evelegndigim</a:t>
            </a:r>
            <a:r>
              <a:rPr lang="en-US" dirty="0" smtClean="0"/>
              <a:t> qui </a:t>
            </a:r>
            <a:r>
              <a:rPr lang="en-US" dirty="0" err="1" smtClean="0"/>
              <a:t>ommodiao</a:t>
            </a:r>
            <a:r>
              <a:rPr lang="en-US" dirty="0" smtClean="0"/>
              <a:t> </a:t>
            </a:r>
            <a:r>
              <a:rPr lang="en-US" dirty="0" err="1" smtClean="0"/>
              <a:t>exceaswum</a:t>
            </a:r>
            <a:r>
              <a:rPr lang="en-US" dirty="0" smtClean="0"/>
              <a:t> </a:t>
            </a:r>
            <a:r>
              <a:rPr lang="en-US" dirty="0" err="1" smtClean="0"/>
              <a:t>enus</a:t>
            </a:r>
            <a:r>
              <a:rPr lang="en-US" dirty="0" smtClean="0"/>
              <a:t> as </a:t>
            </a:r>
            <a:r>
              <a:rPr lang="en-US" dirty="0" err="1" smtClean="0"/>
              <a:t>deerro</a:t>
            </a:r>
            <a:r>
              <a:rPr lang="en-US" dirty="0" smtClean="0"/>
              <a:t> </a:t>
            </a:r>
            <a:r>
              <a:rPr lang="en-US" dirty="0" err="1" smtClean="0"/>
              <a:t>consedi</a:t>
            </a:r>
            <a:r>
              <a:rPr lang="en-US" dirty="0" smtClean="0"/>
              <a:t> </a:t>
            </a:r>
            <a:r>
              <a:rPr lang="en-US" dirty="0" err="1" smtClean="0"/>
              <a:t>rerum</a:t>
            </a:r>
            <a:r>
              <a:rPr lang="en-US" dirty="0" smtClean="0"/>
              <a:t> et </a:t>
            </a:r>
            <a:r>
              <a:rPr lang="en-US" dirty="0" err="1" smtClean="0"/>
              <a:t>il</a:t>
            </a:r>
            <a:r>
              <a:rPr lang="en-US" dirty="0" smtClean="0"/>
              <a:t> </a:t>
            </a:r>
            <a:r>
              <a:rPr lang="en-US" dirty="0" err="1" smtClean="0"/>
              <a:t>est</a:t>
            </a:r>
            <a:r>
              <a:rPr lang="en-US" dirty="0" smtClean="0"/>
              <a:t> qui </a:t>
            </a:r>
            <a:r>
              <a:rPr lang="en-US" dirty="0" err="1" smtClean="0"/>
              <a:t>cus</a:t>
            </a:r>
            <a:r>
              <a:rPr lang="en-US" dirty="0" smtClean="0"/>
              <a:t> </a:t>
            </a:r>
            <a:r>
              <a:rPr lang="en-US" dirty="0" err="1" smtClean="0"/>
              <a:t>aut</a:t>
            </a:r>
            <a:r>
              <a:rPr lang="en-US" dirty="0" smtClean="0"/>
              <a:t> et </a:t>
            </a:r>
            <a:r>
              <a:rPr lang="en-US" dirty="0" err="1" smtClean="0"/>
              <a:t>secsaill</a:t>
            </a:r>
            <a:r>
              <a:rPr lang="en-US" dirty="0" smtClean="0"/>
              <a:t> to.</a:t>
            </a:r>
          </a:p>
        </p:txBody>
      </p:sp>
    </p:spTree>
    <p:extLst>
      <p:ext uri="{BB962C8B-B14F-4D97-AF65-F5344CB8AC3E}">
        <p14:creationId xmlns:p14="http://schemas.microsoft.com/office/powerpoint/2010/main" val="381441059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smtClean="0"/>
              <a:t>Photo Caption goes here</a:t>
            </a:r>
          </a:p>
        </p:txBody>
      </p:sp>
    </p:spTree>
    <p:extLst>
      <p:ext uri="{BB962C8B-B14F-4D97-AF65-F5344CB8AC3E}">
        <p14:creationId xmlns:p14="http://schemas.microsoft.com/office/powerpoint/2010/main" val="35198907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77826" y="2851689"/>
            <a:ext cx="6362700" cy="398089"/>
          </a:xfrm>
          <a:prstGeom prst="rect">
            <a:avLst/>
          </a:prstGeom>
        </p:spPr>
        <p:txBody>
          <a:bodyPr lIns="0" tIns="0" rIns="0" bIns="0"/>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sz="1400" baseline="0">
                <a:solidFill>
                  <a:schemeClr val="bg1"/>
                </a:solidFill>
                <a:latin typeface="+mn-lt"/>
                <a:cs typeface="Arial" panose="020B0604020202020204" pitchFamily="34" charset="0"/>
              </a:defRPr>
            </a:lvl1pPr>
          </a:lstStyle>
          <a:p>
            <a:r>
              <a:rPr lang="en-CA" dirty="0" smtClean="0"/>
              <a:t>Additional text…</a:t>
            </a:r>
            <a:endParaRPr lang="en-CA" dirty="0"/>
          </a:p>
        </p:txBody>
      </p:sp>
      <p:sp>
        <p:nvSpPr>
          <p:cNvPr id="8" name="Text Placeholder 9"/>
          <p:cNvSpPr>
            <a:spLocks noGrp="1"/>
          </p:cNvSpPr>
          <p:nvPr>
            <p:ph type="body" sz="quarter" idx="12" hasCustomPrompt="1"/>
          </p:nvPr>
        </p:nvSpPr>
        <p:spPr>
          <a:xfrm>
            <a:off x="377826" y="2239233"/>
            <a:ext cx="8331201" cy="457199"/>
          </a:xfrm>
          <a:prstGeom prst="rect">
            <a:avLst/>
          </a:prstGeom>
        </p:spPr>
        <p:txBody>
          <a:bodyPr lIns="0" tIns="0" rIns="0" bIns="0"/>
          <a:lstStyle>
            <a:lvl1pPr marL="0" marR="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sz="3200" spc="-100" baseline="0">
                <a:solidFill>
                  <a:schemeClr val="bg1"/>
                </a:solidFill>
                <a:latin typeface="+mn-lt"/>
                <a:cs typeface="Arial" panose="020B0604020202020204" pitchFamily="34" charset="0"/>
              </a:defRPr>
            </a:lvl1pPr>
          </a:lstStyle>
          <a:p>
            <a:pPr marL="0" marR="0" lvl="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lang="en-CA" dirty="0" smtClean="0"/>
              <a:t>Subtitle</a:t>
            </a:r>
            <a:endParaRPr lang="en-CA" dirty="0"/>
          </a:p>
        </p:txBody>
      </p:sp>
      <p:sp>
        <p:nvSpPr>
          <p:cNvPr id="9" name="Text Placeholder 4"/>
          <p:cNvSpPr>
            <a:spLocks noGrp="1"/>
          </p:cNvSpPr>
          <p:nvPr>
            <p:ph type="body" sz="quarter" idx="14" hasCustomPrompt="1"/>
          </p:nvPr>
        </p:nvSpPr>
        <p:spPr>
          <a:xfrm>
            <a:off x="377826" y="1492530"/>
            <a:ext cx="8350249" cy="528638"/>
          </a:xfrm>
          <a:prstGeom prst="rect">
            <a:avLst/>
          </a:prstGeom>
        </p:spPr>
        <p:txBody>
          <a:bodyPr lIns="0" tIns="0" rIns="0" bIns="0"/>
          <a:lstStyle>
            <a:lvl1pPr marL="0" indent="0">
              <a:lnSpc>
                <a:spcPts val="5800"/>
              </a:lnSpc>
              <a:spcBef>
                <a:spcPts val="0"/>
              </a:spcBef>
              <a:buNone/>
              <a:defRPr sz="4800" spc="-100" baseline="0">
                <a:solidFill>
                  <a:schemeClr val="bg1"/>
                </a:solidFill>
                <a:latin typeface="+mn-lt"/>
                <a:cs typeface="Arial" panose="020B0604020202020204" pitchFamily="34" charset="0"/>
              </a:defRPr>
            </a:lvl1pPr>
          </a:lstStyle>
          <a:p>
            <a:pPr lvl="0"/>
            <a:r>
              <a:rPr lang="en-US" dirty="0" smtClean="0"/>
              <a:t>Title</a:t>
            </a:r>
            <a:endParaRPr lang="en-CA" dirty="0"/>
          </a:p>
        </p:txBody>
      </p:sp>
    </p:spTree>
    <p:extLst>
      <p:ext uri="{BB962C8B-B14F-4D97-AF65-F5344CB8AC3E}">
        <p14:creationId xmlns:p14="http://schemas.microsoft.com/office/powerpoint/2010/main" val="19902861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417830" y="4796316"/>
            <a:ext cx="81867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0" hasCustomPrompt="1"/>
          </p:nvPr>
        </p:nvSpPr>
        <p:spPr>
          <a:xfrm>
            <a:off x="417830" y="2134394"/>
            <a:ext cx="7340600" cy="530225"/>
          </a:xfrm>
          <a:prstGeom prst="rect">
            <a:avLst/>
          </a:prstGeom>
        </p:spPr>
        <p:txBody>
          <a:bodyPr lIns="0" rIns="0"/>
          <a:lstStyle>
            <a:lvl1pPr marL="0" indent="0">
              <a:buNone/>
              <a:defRPr sz="3600">
                <a:solidFill>
                  <a:schemeClr val="bg1"/>
                </a:solidFill>
                <a:latin typeface="+mn-lt"/>
                <a:cs typeface="Arial" panose="020B0604020202020204" pitchFamily="34" charset="0"/>
              </a:defRPr>
            </a:lvl1pPr>
            <a:lvl2pPr marL="457200" indent="0">
              <a:buNone/>
              <a:defRPr sz="3600">
                <a:solidFill>
                  <a:schemeClr val="bg1"/>
                </a:solidFill>
                <a:latin typeface="Arial" panose="020B0604020202020204" pitchFamily="34" charset="0"/>
                <a:cs typeface="Arial" panose="020B0604020202020204" pitchFamily="34" charset="0"/>
              </a:defRPr>
            </a:lvl2pPr>
            <a:lvl3pPr marL="914400" indent="0">
              <a:buNone/>
              <a:defRPr sz="3600">
                <a:solidFill>
                  <a:schemeClr val="bg1"/>
                </a:solidFill>
                <a:latin typeface="Arial" panose="020B0604020202020204" pitchFamily="34" charset="0"/>
                <a:cs typeface="Arial" panose="020B0604020202020204" pitchFamily="34" charset="0"/>
              </a:defRPr>
            </a:lvl3pPr>
            <a:lvl4pPr marL="1371600" indent="0">
              <a:buNone/>
              <a:defRPr sz="3600">
                <a:solidFill>
                  <a:schemeClr val="bg1"/>
                </a:solidFill>
                <a:latin typeface="Arial" panose="020B0604020202020204" pitchFamily="34" charset="0"/>
                <a:cs typeface="Arial" panose="020B0604020202020204" pitchFamily="34" charset="0"/>
              </a:defRPr>
            </a:lvl4pPr>
            <a:lvl5pPr marL="1828800" indent="0">
              <a:buNone/>
              <a:defRPr sz="3600">
                <a:solidFill>
                  <a:schemeClr val="bg1"/>
                </a:solidFill>
                <a:latin typeface="Arial" panose="020B0604020202020204" pitchFamily="34" charset="0"/>
                <a:cs typeface="Arial" panose="020B0604020202020204" pitchFamily="34" charset="0"/>
              </a:defRPr>
            </a:lvl5pPr>
          </a:lstStyle>
          <a:p>
            <a:pPr lvl="0"/>
            <a:r>
              <a:rPr lang="en-US" dirty="0" smtClean="0"/>
              <a:t>Section Title</a:t>
            </a:r>
            <a:endParaRPr lang="en-CA" dirty="0"/>
          </a:p>
        </p:txBody>
      </p:sp>
      <p:sp>
        <p:nvSpPr>
          <p:cNvPr id="9" name="Rectangle 8"/>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10" name="TextBox 9"/>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35496097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27.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9.jp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3.xml"/><Relationship Id="rId1" Type="http://schemas.openxmlformats.org/officeDocument/2006/relationships/slideLayout" Target="../slideLayouts/slideLayout3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38.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41.xml"/><Relationship Id="rId7" Type="http://schemas.openxmlformats.org/officeDocument/2006/relationships/theme" Target="../theme/theme1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12.jpg"/></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47.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50.xml"/><Relationship Id="rId7" Type="http://schemas.openxmlformats.org/officeDocument/2006/relationships/theme" Target="../theme/theme18.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9.xml"/><Relationship Id="rId1"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55.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Layout" Target="../slideLayouts/slideLayout58.xml"/><Relationship Id="rId7" Type="http://schemas.openxmlformats.org/officeDocument/2006/relationships/theme" Target="../theme/theme2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22.xml"/><Relationship Id="rId1" Type="http://schemas.openxmlformats.org/officeDocument/2006/relationships/slideLayout" Target="../slideLayouts/slideLayout6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23.xml"/><Relationship Id="rId1" Type="http://schemas.openxmlformats.org/officeDocument/2006/relationships/slideLayout" Target="../slideLayouts/slideLayout6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24.xml"/><Relationship Id="rId1" Type="http://schemas.openxmlformats.org/officeDocument/2006/relationships/slideLayout" Target="../slideLayouts/slideLayout64.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25.xml"/><Relationship Id="rId1" Type="http://schemas.openxmlformats.org/officeDocument/2006/relationships/slideLayout" Target="../slideLayouts/slideLayout6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6.xml"/><Relationship Id="rId1" Type="http://schemas.openxmlformats.org/officeDocument/2006/relationships/slideLayout" Target="../slideLayouts/slideLayout6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theme" Target="../theme/theme27.xml"/><Relationship Id="rId1" Type="http://schemas.openxmlformats.org/officeDocument/2006/relationships/slideLayout" Target="../slideLayouts/slideLayout6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0.xml"/><Relationship Id="rId7" Type="http://schemas.openxmlformats.org/officeDocument/2006/relationships/theme" Target="../theme/theme28.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9" Type="http://schemas.microsoft.com/office/2007/relationships/hdphoto" Target="../media/hdphoto1.wdp"/></Relationships>
</file>

<file path=ppt/slideMasters/_rels/slideMaster2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76.xml"/><Relationship Id="rId7" Type="http://schemas.openxmlformats.org/officeDocument/2006/relationships/theme" Target="../theme/theme29.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5.jpg"/><Relationship Id="rId4" Type="http://schemas.openxmlformats.org/officeDocument/2006/relationships/slideLayout" Target="../slideLayouts/slideLayout1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7.xml"/><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0.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23.xml"/><Relationship Id="rId7" Type="http://schemas.openxmlformats.org/officeDocument/2006/relationships/theme" Target="../theme/theme9.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142574"/>
      </p:ext>
    </p:extLst>
  </p:cSld>
  <p:clrMap bg1="lt1" tx1="dk1" bg2="lt2" tx2="dk2" accent1="accent1" accent2="accent2" accent3="accent3" accent4="accent4" accent5="accent5" accent6="accent6" hlink="hlink" folHlink="folHlink"/>
  <p:sldLayoutIdLst>
    <p:sldLayoutId id="2147483845" r:id="rId1"/>
    <p:sldLayoutId id="21474838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460356"/>
      </p:ext>
    </p:extLst>
  </p:cSld>
  <p:clrMap bg1="lt1" tx1="dk1" bg2="lt2" tx2="dk2" accent1="accent1" accent2="accent2" accent3="accent3" accent4="accent4" accent5="accent5" accent6="accent6" hlink="hlink" folHlink="folHlink"/>
  <p:sldLayoutIdLst>
    <p:sldLayoutId id="214748378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97024473"/>
      </p:ext>
    </p:extLst>
  </p:cSld>
  <p:clrMap bg1="lt1" tx1="dk1" bg2="lt2" tx2="dk2" accent1="accent1" accent2="accent2" accent3="accent3" accent4="accent4" accent5="accent5" accent6="accent6" hlink="hlink" folHlink="folHlink"/>
  <p:sldLayoutIdLst>
    <p:sldLayoutId id="2147483708" r:id="rId1"/>
    <p:sldLayoutId id="2147483849"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4786312"/>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55959956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85" r:id="rId7"/>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07009"/>
      </p:ext>
    </p:extLst>
  </p:cSld>
  <p:clrMap bg1="lt1" tx1="dk1" bg2="lt2" tx2="dk2" accent1="accent1" accent2="accent2" accent3="accent3" accent4="accent4" accent5="accent5" accent6="accent6" hlink="hlink" folHlink="folHlink"/>
  <p:sldLayoutIdLst>
    <p:sldLayoutId id="214748378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847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32821706"/>
      </p:ext>
    </p:extLst>
  </p:cSld>
  <p:clrMap bg1="lt1" tx1="dk1" bg2="lt2" tx2="dk2" accent1="accent1" accent2="accent2" accent3="accent3" accent4="accent4" accent5="accent5" accent6="accent6" hlink="hlink" folHlink="folHlink"/>
  <p:sldLayoutIdLst>
    <p:sldLayoutId id="214748371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205831739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063736"/>
      </p:ext>
    </p:extLst>
  </p:cSld>
  <p:clrMap bg1="lt1" tx1="dk1" bg2="lt2" tx2="dk2" accent1="accent1" accent2="accent2" accent3="accent3" accent4="accent4" accent5="accent5" accent6="accent6" hlink="hlink" folHlink="folHlink"/>
  <p:sldLayoutIdLst>
    <p:sldLayoutId id="2147483764" r:id="rId1"/>
    <p:sldLayoutId id="2147483850"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7820131"/>
      </p:ext>
    </p:extLst>
  </p:cSld>
  <p:clrMap bg1="lt1" tx1="dk1" bg2="lt2" tx2="dk2" accent1="accent1" accent2="accent2" accent3="accent3" accent4="accent4" accent5="accent5" accent6="accent6" hlink="hlink" folHlink="folHlink"/>
  <p:sldLayoutIdLst>
    <p:sldLayoutId id="214748371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403606952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993187"/>
      </p:ext>
    </p:extLst>
  </p:cSld>
  <p:clrMap bg1="lt1" tx1="dk1" bg2="lt2" tx2="dk2" accent1="accent1" accent2="accent2" accent3="accent3" accent4="accent4" accent5="accent5" accent6="accent6" hlink="hlink" folHlink="folHlink"/>
  <p:sldLayoutIdLst>
    <p:sldLayoutId id="214748377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46065"/>
      </p:ext>
    </p:extLst>
  </p:cSld>
  <p:clrMap bg1="lt1" tx1="dk1" bg2="lt2" tx2="dk2" accent1="accent1" accent2="accent2" accent3="accent3" accent4="accent4" accent5="accent5" accent6="accent6" hlink="hlink" folHlink="folHlink"/>
  <p:sldLayoutIdLst>
    <p:sldLayoutId id="2147483702"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BAC5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5047417"/>
      </p:ext>
    </p:extLst>
  </p:cSld>
  <p:clrMap bg1="lt1" tx1="dk1" bg2="lt2" tx2="dk2" accent1="accent1" accent2="accent2" accent3="accent3" accent4="accent4" accent5="accent5" accent6="accent6" hlink="hlink" folHlink="folHlink"/>
  <p:sldLayoutIdLst>
    <p:sldLayoutId id="214748372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tx1"/>
                </a:solidFill>
                <a:latin typeface="+mn-lt"/>
              </a:rPr>
              <a:pPr/>
              <a:t>‹#›</a:t>
            </a:fld>
            <a:endParaRPr lang="en-CA" sz="900" dirty="0">
              <a:solidFill>
                <a:schemeClr val="tx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68776578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771605"/>
      </p:ext>
    </p:extLst>
  </p:cSld>
  <p:clrMap bg1="lt1" tx1="dk1" bg2="lt2" tx2="dk2" accent1="accent1" accent2="accent2" accent3="accent3" accent4="accent4" accent5="accent5" accent6="accent6" hlink="hlink" folHlink="folHlink"/>
  <p:sldLayoutIdLst>
    <p:sldLayoutId id="214748373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352500"/>
      </p:ext>
    </p:extLst>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43481"/>
      </p:ext>
    </p:extLst>
  </p:cSld>
  <p:clrMap bg1="lt1" tx1="dk1" bg2="lt2" tx2="dk2" accent1="accent1" accent2="accent2" accent3="accent3" accent4="accent4" accent5="accent5" accent6="accent6" hlink="hlink" folHlink="folHlink"/>
  <p:sldLayoutIdLst>
    <p:sldLayoutId id="214748384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127727"/>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66615"/>
      </p:ext>
    </p:extLst>
  </p:cSld>
  <p:clrMap bg1="lt1" tx1="dk1" bg2="lt2" tx2="dk2" accent1="accent1" accent2="accent2" accent3="accent3" accent4="accent4" accent5="accent5" accent6="accent6" hlink="hlink" folHlink="folHlink"/>
  <p:sldLayoutIdLst>
    <p:sldLayoutId id="214748372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60870"/>
      </p:ext>
    </p:extLst>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p:cNvCxnSpPr/>
          <p:nvPr/>
        </p:nvCxnSpPr>
        <p:spPr>
          <a:xfrm>
            <a:off x="447676" y="4812703"/>
            <a:ext cx="8266479" cy="0"/>
          </a:xfrm>
          <a:prstGeom prst="line">
            <a:avLst/>
          </a:prstGeom>
          <a:ln w="6350">
            <a:solidFill>
              <a:srgbClr val="937A46"/>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88424" y="4877130"/>
            <a:ext cx="290464" cy="196208"/>
          </a:xfrm>
          <a:prstGeom prst="rect">
            <a:avLst/>
          </a:prstGeom>
        </p:spPr>
        <p:txBody>
          <a:bodyPr wrap="none">
            <a:spAutoFit/>
          </a:bodyPr>
          <a:lstStyle/>
          <a:p>
            <a:fld id="{167796FD-2C35-44D3-9582-043279E26514}" type="slidenum">
              <a:rPr lang="en-CA" sz="675" b="1" smtClean="0">
                <a:solidFill>
                  <a:srgbClr val="937A46"/>
                </a:solidFill>
                <a:latin typeface="Frutiger LT Std 45 Light" pitchFamily="34" charset="0"/>
              </a:rPr>
              <a:pPr/>
              <a:t>‹#›</a:t>
            </a:fld>
            <a:endParaRPr lang="en-CA" sz="675" dirty="0">
              <a:solidFill>
                <a:srgbClr val="937A46"/>
              </a:solidFill>
              <a:latin typeface="Frutiger LT Std 45 Light" pitchFamily="34" charset="0"/>
            </a:endParaRPr>
          </a:p>
        </p:txBody>
      </p:sp>
      <p:sp>
        <p:nvSpPr>
          <p:cNvPr id="12" name="TextBox 11"/>
          <p:cNvSpPr txBox="1"/>
          <p:nvPr/>
        </p:nvSpPr>
        <p:spPr>
          <a:xfrm>
            <a:off x="539552" y="4908661"/>
            <a:ext cx="7848872" cy="103875"/>
          </a:xfrm>
          <a:prstGeom prst="rect">
            <a:avLst/>
          </a:prstGeom>
          <a:noFill/>
        </p:spPr>
        <p:txBody>
          <a:bodyPr wrap="square" lIns="0" tIns="0" rIns="0" bIns="0" rtlCol="0">
            <a:spAutoFit/>
          </a:bodyPr>
          <a:lstStyle/>
          <a:p>
            <a:pPr algn="l"/>
            <a:r>
              <a:rPr lang="en-CA" sz="675" b="1" i="1" dirty="0" smtClean="0">
                <a:solidFill>
                  <a:schemeClr val="accent1"/>
                </a:solidFill>
              </a:rPr>
              <a:t>Canadian</a:t>
            </a:r>
            <a:r>
              <a:rPr lang="en-CA" sz="675" b="1" i="1" baseline="0" dirty="0" smtClean="0">
                <a:solidFill>
                  <a:schemeClr val="accent1"/>
                </a:solidFill>
              </a:rPr>
              <a:t> Western Bank</a:t>
            </a:r>
            <a:endParaRPr lang="en-CA" sz="675" b="1" i="1" dirty="0">
              <a:solidFill>
                <a:schemeClr val="accent2"/>
              </a:solidFill>
            </a:endParaRPr>
          </a:p>
        </p:txBody>
      </p:sp>
      <p:pic>
        <p:nvPicPr>
          <p:cNvPr id="7" name="Picture 6"/>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411480"/>
          </a:xfrm>
          <a:prstGeom prst="rect">
            <a:avLst/>
          </a:prstGeom>
        </p:spPr>
      </p:pic>
    </p:spTree>
    <p:extLst>
      <p:ext uri="{BB962C8B-B14F-4D97-AF65-F5344CB8AC3E}">
        <p14:creationId xmlns:p14="http://schemas.microsoft.com/office/powerpoint/2010/main" val="40685101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6312"/>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350418442"/>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D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3354188"/>
      </p:ext>
    </p:extLst>
  </p:cSld>
  <p:clrMap bg1="lt1" tx1="dk1" bg2="lt2" tx2="dk2" accent1="accent1" accent2="accent2" accent3="accent3" accent4="accent4" accent5="accent5" accent6="accent6" hlink="hlink" folHlink="folHlink"/>
  <p:sldLayoutIdLst>
    <p:sldLayoutId id="2147483710" r:id="rId1"/>
    <p:sldLayoutId id="2147483862" r:id="rId2"/>
    <p:sldLayoutId id="2147483865" r:id="rId3"/>
    <p:sldLayoutId id="2147483866" r:id="rId4"/>
    <p:sldLayoutId id="2147483688"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278093"/>
      </p:ext>
    </p:extLst>
  </p:cSld>
  <p:clrMap bg1="lt1" tx1="dk1" bg2="lt2" tx2="dk2" accent1="accent1" accent2="accent2" accent3="accent3" accent4="accent4" accent5="accent5" accent6="accent6" hlink="hlink" folHlink="folHlink"/>
  <p:sldLayoutIdLst>
    <p:sldLayoutId id="214748370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2467499"/>
      </p:ext>
    </p:extLst>
  </p:cSld>
  <p:clrMap bg1="lt1" tx1="dk1" bg2="lt2" tx2="dk2" accent1="accent1" accent2="accent2" accent3="accent3" accent4="accent4" accent5="accent5" accent6="accent6" hlink="hlink" folHlink="folHlink"/>
  <p:sldLayoutIdLst>
    <p:sldLayoutId id="2147483712"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67227211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76" r:id="rId7"/>
    <p:sldLayoutId id="2147483877"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744423"/>
      </p:ext>
    </p:extLst>
  </p:cSld>
  <p:clrMap bg1="lt1" tx1="dk1" bg2="lt2" tx2="dk2" accent1="accent1" accent2="accent2" accent3="accent3" accent4="accent4" accent5="accent5" accent6="accent6" hlink="hlink" folHlink="folHlink"/>
  <p:sldLayoutIdLst>
    <p:sldLayoutId id="214748375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00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3101462"/>
      </p:ext>
    </p:extLst>
  </p:cSld>
  <p:clrMap bg1="lt1" tx1="dk1" bg2="lt2" tx2="dk2" accent1="accent1" accent2="accent2" accent3="accent3" accent4="accent4" accent5="accent5" accent6="accent6" hlink="hlink" folHlink="folHlink"/>
  <p:sldLayoutIdLst>
    <p:sldLayoutId id="2147483716"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6312"/>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smtClean="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74458697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8.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4.jp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84743" y="2186904"/>
            <a:ext cx="8350249" cy="528638"/>
          </a:xfrm>
        </p:spPr>
        <p:txBody>
          <a:bodyPr/>
          <a:lstStyle/>
          <a:p>
            <a:r>
              <a:rPr lang="en-US" sz="3600" b="1" dirty="0" smtClean="0">
                <a:solidFill>
                  <a:schemeClr val="bg1"/>
                </a:solidFill>
              </a:rPr>
              <a:t> CWB Digital Alignment Workshop</a:t>
            </a:r>
            <a:endParaRPr lang="en-US" sz="3600" b="1" dirty="0">
              <a:solidFill>
                <a:schemeClr val="bg1"/>
              </a:solidFill>
            </a:endParaRPr>
          </a:p>
          <a:p>
            <a:endParaRPr lang="en-US" sz="3200" b="1" dirty="0" smtClean="0">
              <a:solidFill>
                <a:schemeClr val="bg1"/>
              </a:solidFill>
            </a:endParaRPr>
          </a:p>
        </p:txBody>
      </p:sp>
    </p:spTree>
    <p:extLst>
      <p:ext uri="{BB962C8B-B14F-4D97-AF65-F5344CB8AC3E}">
        <p14:creationId xmlns:p14="http://schemas.microsoft.com/office/powerpoint/2010/main" val="2779635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421641"/>
            <a:ext cx="8280597" cy="397483"/>
          </a:xfrm>
        </p:spPr>
        <p:txBody>
          <a:bodyPr/>
          <a:lstStyle/>
          <a:p>
            <a:r>
              <a:rPr lang="en-US" dirty="0" smtClean="0"/>
              <a:t>Digital Strategy Overview</a:t>
            </a:r>
            <a:endParaRPr lang="en-CA" dirty="0"/>
          </a:p>
        </p:txBody>
      </p:sp>
      <p:sp>
        <p:nvSpPr>
          <p:cNvPr id="3" name="TextBox 2"/>
          <p:cNvSpPr txBox="1"/>
          <p:nvPr/>
        </p:nvSpPr>
        <p:spPr>
          <a:xfrm>
            <a:off x="512233" y="943744"/>
            <a:ext cx="8128000" cy="360679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Advancing CWB’s Digital Capabilities is a strategic imperative to support our growth agenda</a:t>
            </a:r>
          </a:p>
          <a:p>
            <a:pPr marL="538163" marR="0" lvl="1"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Technological advances are causing client behaviour and the way they are interacting with banks to change</a:t>
            </a:r>
          </a:p>
          <a:p>
            <a:pPr marL="995363" marR="0" lvl="2"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The benchmark for user experience is no longer other FI’s but leading digital players (e.g., Amazon, Google etc.)</a:t>
            </a:r>
          </a:p>
          <a:p>
            <a:pPr marL="538163" marR="0" lvl="1"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Recent investments have created a best in class technology infrastructure but our digital capabilities are largely reliant on platforms designed for credit unions</a:t>
            </a:r>
          </a:p>
          <a:p>
            <a:pPr marL="995363" marR="0" lvl="2"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We offer the same functional services as larger banks, but our capabilities are provided by multiple service providers resulting in a complex and poor user experience and limited ability for online sales</a:t>
            </a:r>
          </a:p>
          <a:p>
            <a:pPr marL="538163" marR="0" lvl="1"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To realize our vision of being the Best Bank for Business Owners we need a viable solution for small business (SB) owners and an integrated experience for Commercial customers. </a:t>
            </a:r>
          </a:p>
          <a:p>
            <a:pPr marL="538163" marR="0" lvl="1"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Digital creates an opportunity to deliver a compelling offering without the cost or geographic limitations of the face-to-face channel</a:t>
            </a:r>
          </a:p>
          <a:p>
            <a:pPr marL="538163" marR="0" lvl="1"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777777"/>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Our digital strategy has three main areas of focus</a:t>
            </a:r>
          </a:p>
          <a:p>
            <a:pPr marL="538163"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Open a new avenue for client and deposit growth by offering digital onboarding and with a new small business platform</a:t>
            </a:r>
          </a:p>
          <a:p>
            <a:pPr marL="538163"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Upgrade our digital banking to include an integrated experience that will enhance the overall client experience for all segments</a:t>
            </a:r>
          </a:p>
          <a:p>
            <a:pPr marL="538163"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Utilize new digital capabilities to improve our in-branch processes</a:t>
            </a:r>
          </a:p>
          <a:p>
            <a:pPr marL="538163"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smtClean="0">
              <a:ln>
                <a:noFill/>
              </a:ln>
              <a:solidFill>
                <a:srgbClr val="777777"/>
              </a:solidFill>
              <a:effectLst/>
              <a:uLnTx/>
              <a:uFillTx/>
              <a:latin typeface="Calibri"/>
              <a:ea typeface="+mn-ea"/>
              <a:cs typeface="+mn-cs"/>
            </a:endParaRPr>
          </a:p>
        </p:txBody>
      </p:sp>
    </p:spTree>
    <p:extLst>
      <p:ext uri="{BB962C8B-B14F-4D97-AF65-F5344CB8AC3E}">
        <p14:creationId xmlns:p14="http://schemas.microsoft.com/office/powerpoint/2010/main" val="1194108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421641"/>
            <a:ext cx="8280597" cy="397483"/>
          </a:xfrm>
        </p:spPr>
        <p:txBody>
          <a:bodyPr/>
          <a:lstStyle/>
          <a:p>
            <a:r>
              <a:rPr lang="en-US" dirty="0" smtClean="0"/>
              <a:t>Our Digital Capabilities are Functionally at Parity But Don’t Deliver Our Desired Experience or Growth Opp</a:t>
            </a:r>
            <a:r>
              <a:rPr lang="en-US" dirty="0"/>
              <a:t>.</a:t>
            </a:r>
            <a:endParaRPr lang="en-CA" dirty="0"/>
          </a:p>
        </p:txBody>
      </p:sp>
      <p:sp>
        <p:nvSpPr>
          <p:cNvPr id="9" name="Rectangle 1"/>
          <p:cNvSpPr>
            <a:spLocks/>
          </p:cNvSpPr>
          <p:nvPr/>
        </p:nvSpPr>
        <p:spPr bwMode="auto">
          <a:xfrm>
            <a:off x="439036" y="1406769"/>
            <a:ext cx="3689937" cy="218448"/>
          </a:xfrm>
          <a:prstGeom prst="rect">
            <a:avLst/>
          </a:prstGeom>
          <a:solidFill>
            <a:schemeClr val="accent1"/>
          </a:solidFill>
          <a:ln w="25400">
            <a:noFill/>
            <a:miter lim="800000"/>
            <a:headEnd/>
            <a:tailEnd/>
          </a:ln>
        </p:spPr>
        <p:txBody>
          <a:bodyPr lIns="36000" tIns="36000" rIns="36000" bIns="3600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smtClean="0">
                <a:ln>
                  <a:noFill/>
                </a:ln>
                <a:solidFill>
                  <a:srgbClr val="FFFFFF"/>
                </a:solidFill>
                <a:effectLst/>
                <a:uLnTx/>
                <a:uFillTx/>
                <a:latin typeface="Lato Regular"/>
                <a:ea typeface="+mn-ea"/>
                <a:cs typeface="Lato Regular"/>
              </a:rPr>
              <a:t>CWB Current State</a:t>
            </a:r>
            <a:endParaRPr kumimoji="0" lang="id-ID" sz="1350" b="1" i="0" u="none" strike="noStrike" kern="1200" cap="none" spc="0" normalizeH="0" baseline="0" noProof="0" dirty="0">
              <a:ln>
                <a:noFill/>
              </a:ln>
              <a:solidFill>
                <a:srgbClr val="FFFFFF"/>
              </a:solidFill>
              <a:effectLst/>
              <a:uLnTx/>
              <a:uFillTx/>
              <a:latin typeface="Lato Regular"/>
              <a:ea typeface="+mn-ea"/>
              <a:cs typeface="Lato Regular"/>
            </a:endParaRPr>
          </a:p>
        </p:txBody>
      </p:sp>
      <p:sp>
        <p:nvSpPr>
          <p:cNvPr id="10" name="Rectangle 1"/>
          <p:cNvSpPr>
            <a:spLocks/>
          </p:cNvSpPr>
          <p:nvPr/>
        </p:nvSpPr>
        <p:spPr bwMode="auto">
          <a:xfrm>
            <a:off x="439036" y="1625217"/>
            <a:ext cx="3689937" cy="3034706"/>
          </a:xfrm>
          <a:prstGeom prst="rect">
            <a:avLst/>
          </a:prstGeom>
          <a:solidFill>
            <a:schemeClr val="bg1">
              <a:lumMod val="95000"/>
            </a:schemeClr>
          </a:solidFill>
          <a:ln w="25400">
            <a:noFill/>
            <a:miter lim="800000"/>
            <a:headEnd/>
            <a:tailEnd/>
          </a:ln>
        </p:spPr>
        <p:txBody>
          <a:bodyPr lIns="36000" tIns="108000" rIns="108000" bIns="108000"/>
          <a:lstStyle/>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Functionality offered mirrors the big 5 banks, but is still missing key usability and other components needed for a holistic digital solution </a:t>
            </a: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Challenges include: </a:t>
            </a: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Core services </a:t>
            </a:r>
            <a:r>
              <a:rPr kumimoji="0" lang="en-US" sz="1200" b="0" i="0" u="none" strike="noStrike" kern="1200" cap="none" spc="0" normalizeH="0" baseline="0" noProof="0" dirty="0">
                <a:ln>
                  <a:noFill/>
                </a:ln>
                <a:solidFill>
                  <a:srgbClr val="777777"/>
                </a:solidFill>
                <a:effectLst/>
                <a:uLnTx/>
                <a:uFillTx/>
                <a:latin typeface="Calibri"/>
                <a:ea typeface="+mn-ea"/>
                <a:cs typeface="+mn-cs"/>
              </a:rPr>
              <a:t>offered from d</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ifferent </a:t>
            </a:r>
            <a:r>
              <a:rPr kumimoji="0" lang="en-US" sz="1200" b="0" i="0" u="none" strike="noStrike" kern="1200" cap="none" spc="0" normalizeH="0" baseline="0" noProof="0" dirty="0">
                <a:ln>
                  <a:noFill/>
                </a:ln>
                <a:solidFill>
                  <a:srgbClr val="777777"/>
                </a:solidFill>
                <a:effectLst/>
                <a:uLnTx/>
                <a:uFillTx/>
                <a:latin typeface="Calibri"/>
                <a:ea typeface="+mn-ea"/>
                <a:cs typeface="+mn-cs"/>
              </a:rPr>
              <a:t>vendors (C1, Western Union, CUPS etc</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 </a:t>
            </a:r>
            <a:endParaRPr kumimoji="0" lang="en-US" sz="1200" b="0" i="0" u="none" strike="noStrike" kern="1200" cap="none" spc="0" normalizeH="0" baseline="0" noProof="0" dirty="0">
              <a:ln>
                <a:noFill/>
              </a:ln>
              <a:solidFill>
                <a:srgbClr val="777777"/>
              </a:solidFill>
              <a:effectLst/>
              <a:uLnTx/>
              <a:uFillTx/>
              <a:latin typeface="Calibri"/>
              <a:ea typeface="+mn-ea"/>
              <a:cs typeface="+mn-cs"/>
            </a:endParaRP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Customers </a:t>
            </a:r>
            <a:r>
              <a:rPr kumimoji="0" lang="en-US" sz="1200" b="0" i="0" u="none" strike="noStrike" kern="1200" cap="none" spc="0" normalizeH="0" baseline="0" noProof="0" dirty="0">
                <a:ln>
                  <a:noFill/>
                </a:ln>
                <a:solidFill>
                  <a:srgbClr val="777777"/>
                </a:solidFill>
                <a:effectLst/>
                <a:uLnTx/>
                <a:uFillTx/>
                <a:latin typeface="Calibri"/>
                <a:ea typeface="+mn-ea"/>
                <a:cs typeface="+mn-cs"/>
              </a:rPr>
              <a:t>need to manage multiple user id’s and passwords </a:t>
            </a: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77777"/>
                </a:solidFill>
                <a:effectLst/>
                <a:uLnTx/>
                <a:uFillTx/>
                <a:latin typeface="Calibri"/>
                <a:ea typeface="+mn-ea"/>
                <a:cs typeface="+mn-cs"/>
              </a:rPr>
              <a:t>Setup of users and permissions separate for each service</a:t>
            </a: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77777"/>
                </a:solidFill>
                <a:effectLst/>
                <a:uLnTx/>
                <a:uFillTx/>
                <a:latin typeface="Calibri"/>
                <a:ea typeface="+mn-ea"/>
                <a:cs typeface="+mn-cs"/>
              </a:rPr>
              <a:t>Lack of consistency </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and dated user </a:t>
            </a:r>
            <a:r>
              <a:rPr kumimoji="0" lang="en-US" sz="1200" b="0" i="0" u="none" strike="noStrike" kern="1200" cap="none" spc="0" normalizeH="0" baseline="0" noProof="0" dirty="0">
                <a:ln>
                  <a:noFill/>
                </a:ln>
                <a:solidFill>
                  <a:srgbClr val="777777"/>
                </a:solidFill>
                <a:effectLst/>
                <a:uLnTx/>
                <a:uFillTx/>
                <a:latin typeface="Calibri"/>
                <a:ea typeface="+mn-ea"/>
                <a:cs typeface="+mn-cs"/>
              </a:rPr>
              <a:t>interfaces </a:t>
            </a:r>
            <a:endParaRPr kumimoji="0" lang="en-US" sz="1200" b="0" i="0" u="none" strike="noStrike" kern="1200" cap="none" spc="0" normalizeH="0" baseline="0" noProof="0" dirty="0" smtClean="0">
              <a:ln>
                <a:noFill/>
              </a:ln>
              <a:solidFill>
                <a:srgbClr val="777777"/>
              </a:solidFill>
              <a:effectLst/>
              <a:uLnTx/>
              <a:uFillTx/>
              <a:latin typeface="Calibri"/>
              <a:ea typeface="+mn-ea"/>
              <a:cs typeface="+mn-cs"/>
            </a:endParaRP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Very </a:t>
            </a:r>
            <a:r>
              <a:rPr kumimoji="0" lang="en-US" sz="1200" b="0" i="0" u="none" strike="noStrike" kern="1200" cap="none" spc="0" normalizeH="0" baseline="0" noProof="0" dirty="0">
                <a:ln>
                  <a:noFill/>
                </a:ln>
                <a:solidFill>
                  <a:srgbClr val="777777"/>
                </a:solidFill>
                <a:effectLst/>
                <a:uLnTx/>
                <a:uFillTx/>
                <a:latin typeface="Calibri"/>
                <a:ea typeface="+mn-ea"/>
                <a:cs typeface="+mn-cs"/>
              </a:rPr>
              <a:t>limited online sales capability with manual </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fulfilment  </a:t>
            </a:r>
            <a:endParaRPr kumimoji="0" lang="en-US" sz="1200" b="0" i="0" u="none" strike="noStrike" kern="1200" cap="none" spc="0" normalizeH="0" baseline="0" noProof="0" dirty="0">
              <a:ln>
                <a:noFill/>
              </a:ln>
              <a:solidFill>
                <a:srgbClr val="777777"/>
              </a:solidFill>
              <a:effectLst/>
              <a:uLnTx/>
              <a:uFillTx/>
              <a:latin typeface="Calibri"/>
              <a:ea typeface="+mn-ea"/>
              <a:cs typeface="+mn-cs"/>
            </a:endParaRPr>
          </a:p>
          <a:p>
            <a:pPr marL="635000" marR="0" lvl="1"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Branches unable to </a:t>
            </a:r>
            <a:r>
              <a:rPr kumimoji="0" lang="en-US" sz="1200" b="0" i="0" u="none" strike="noStrike" kern="1200" cap="none" spc="0" normalizeH="0" baseline="0" noProof="0" dirty="0">
                <a:ln>
                  <a:noFill/>
                </a:ln>
                <a:solidFill>
                  <a:srgbClr val="777777"/>
                </a:solidFill>
                <a:effectLst/>
                <a:uLnTx/>
                <a:uFillTx/>
                <a:latin typeface="Calibri"/>
                <a:ea typeface="+mn-ea"/>
                <a:cs typeface="+mn-cs"/>
              </a:rPr>
              <a:t>leverage digital solutions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72" b="0" i="0" u="none" strike="noStrike" kern="1200" cap="none" spc="0" normalizeH="0" baseline="0" noProof="0" dirty="0">
              <a:ln>
                <a:noFill/>
              </a:ln>
              <a:solidFill>
                <a:srgbClr val="003B5C"/>
              </a:solidFill>
              <a:effectLst/>
              <a:uLnTx/>
              <a:uFillTx/>
              <a:latin typeface="Calibri"/>
              <a:ea typeface="+mn-ea"/>
              <a:cs typeface="+mn-cs"/>
            </a:endParaRPr>
          </a:p>
        </p:txBody>
      </p:sp>
      <p:sp>
        <p:nvSpPr>
          <p:cNvPr id="11" name="Rectangle 4"/>
          <p:cNvSpPr>
            <a:spLocks/>
          </p:cNvSpPr>
          <p:nvPr/>
        </p:nvSpPr>
        <p:spPr bwMode="auto">
          <a:xfrm>
            <a:off x="4841095" y="1406768"/>
            <a:ext cx="3857572" cy="218449"/>
          </a:xfrm>
          <a:prstGeom prst="rect">
            <a:avLst/>
          </a:prstGeom>
          <a:solidFill>
            <a:schemeClr val="accent2"/>
          </a:solidFill>
          <a:ln w="25400">
            <a:noFill/>
            <a:miter lim="800000"/>
            <a:headEnd/>
            <a:tailEnd/>
          </a:ln>
        </p:spPr>
        <p:txBody>
          <a:bodyPr lIns="36000" tIns="36000" rIns="36000" bIns="3600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smtClean="0">
                <a:ln>
                  <a:noFill/>
                </a:ln>
                <a:solidFill>
                  <a:srgbClr val="FFFFFF"/>
                </a:solidFill>
                <a:effectLst/>
                <a:uLnTx/>
                <a:uFillTx/>
                <a:latin typeface="Lato Regular"/>
                <a:ea typeface="+mn-ea"/>
                <a:cs typeface="Lato Regular"/>
              </a:rPr>
              <a:t>CWB Target State</a:t>
            </a:r>
            <a:endParaRPr kumimoji="0" lang="id-ID" sz="1350" b="1" i="0" u="none" strike="noStrike" kern="1200" cap="none" spc="0" normalizeH="0" baseline="0" noProof="0" dirty="0">
              <a:ln>
                <a:noFill/>
              </a:ln>
              <a:solidFill>
                <a:srgbClr val="FFFFFF"/>
              </a:solidFill>
              <a:effectLst/>
              <a:uLnTx/>
              <a:uFillTx/>
              <a:latin typeface="Lato Regular"/>
              <a:ea typeface="+mn-ea"/>
              <a:cs typeface="Lato Regular"/>
            </a:endParaRPr>
          </a:p>
        </p:txBody>
      </p:sp>
      <p:sp>
        <p:nvSpPr>
          <p:cNvPr id="12" name="Rectangle 1"/>
          <p:cNvSpPr>
            <a:spLocks/>
          </p:cNvSpPr>
          <p:nvPr/>
        </p:nvSpPr>
        <p:spPr bwMode="auto">
          <a:xfrm>
            <a:off x="4830957" y="1625217"/>
            <a:ext cx="3867710" cy="3034706"/>
          </a:xfrm>
          <a:prstGeom prst="rect">
            <a:avLst/>
          </a:prstGeom>
          <a:solidFill>
            <a:schemeClr val="bg1">
              <a:lumMod val="95000"/>
            </a:schemeClr>
          </a:solidFill>
          <a:ln w="25400">
            <a:noFill/>
            <a:miter lim="800000"/>
            <a:headEnd/>
            <a:tailEnd/>
          </a:ln>
        </p:spPr>
        <p:txBody>
          <a:bodyPr lIns="36000" tIns="108000" rIns="108000" bIns="108000"/>
          <a:lstStyle/>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Integrated end to end offering from a single partner with single sign-on</a:t>
            </a:r>
            <a:r>
              <a:rPr kumimoji="0" lang="en-US" sz="1200" b="0" i="0" u="none" strike="noStrike" kern="1200" cap="none" spc="0" normalizeH="0" baseline="0" noProof="0" dirty="0" smtClean="0">
                <a:ln>
                  <a:noFill/>
                </a:ln>
                <a:solidFill>
                  <a:srgbClr val="FF0000"/>
                </a:solidFill>
                <a:effectLst/>
                <a:uLnTx/>
                <a:uFillTx/>
                <a:latin typeface="Calibri"/>
                <a:ea typeface="+mn-ea"/>
                <a:cs typeface="+mn-cs"/>
              </a:rPr>
              <a:t> </a:t>
            </a:r>
            <a:r>
              <a:rPr kumimoji="0" lang="en-US" sz="1200" b="0" i="0" u="none" strike="noStrike" kern="1200" cap="none" spc="0" normalizeH="0" baseline="0" noProof="0" dirty="0">
                <a:ln>
                  <a:noFill/>
                </a:ln>
                <a:solidFill>
                  <a:srgbClr val="777777"/>
                </a:solidFill>
                <a:effectLst/>
                <a:uLnTx/>
                <a:uFillTx/>
                <a:latin typeface="Calibri"/>
                <a:ea typeface="+mn-ea"/>
                <a:cs typeface="+mn-cs"/>
              </a:rPr>
              <a:t>and common </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User Experience (UX) </a:t>
            </a:r>
            <a:r>
              <a:rPr kumimoji="0" lang="en-US" sz="1200" b="0" i="0" u="none" strike="noStrike" kern="1200" cap="none" spc="0" normalizeH="0" baseline="0" noProof="0" dirty="0">
                <a:ln>
                  <a:noFill/>
                </a:ln>
                <a:solidFill>
                  <a:srgbClr val="777777"/>
                </a:solidFill>
                <a:effectLst/>
                <a:uLnTx/>
                <a:uFillTx/>
                <a:latin typeface="Calibri"/>
                <a:ea typeface="+mn-ea"/>
                <a:cs typeface="+mn-cs"/>
              </a:rPr>
              <a:t>for specialized </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services where required (e.g. eDeposit)</a:t>
            </a: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Simple intuitive user interface with single access to setup and manage all user permissions </a:t>
            </a: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Differentiated experience for each segment (Small Business, Commercial and Personal), with specific functions for individual segments </a:t>
            </a:r>
            <a:endParaRPr kumimoji="0" lang="en-US" sz="1200" b="0" i="0" u="none" strike="noStrike" kern="1200" cap="none" spc="0" normalizeH="0" baseline="0" noProof="0" dirty="0">
              <a:ln>
                <a:noFill/>
              </a:ln>
              <a:solidFill>
                <a:srgbClr val="777777"/>
              </a:solidFill>
              <a:effectLst/>
              <a:uLnTx/>
              <a:uFillTx/>
              <a:latin typeface="Calibri"/>
              <a:ea typeface="+mn-ea"/>
              <a:cs typeface="+mn-cs"/>
            </a:endParaRP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Digital onboarding for deposit accounts, credit services etc. for all clients, with commercial facilitated via an RM</a:t>
            </a: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Automated fulfilment to setup clients in minutes vs. days </a:t>
            </a:r>
            <a:endParaRPr kumimoji="0" lang="en-US" sz="1200" b="0" i="0" u="none" strike="noStrike" kern="1200" cap="none" spc="0" normalizeH="0" baseline="0" noProof="0" dirty="0">
              <a:ln>
                <a:noFill/>
              </a:ln>
              <a:solidFill>
                <a:srgbClr val="777777"/>
              </a:solidFill>
              <a:effectLst/>
              <a:uLnTx/>
              <a:uFillTx/>
              <a:latin typeface="Calibri"/>
              <a:ea typeface="+mn-ea"/>
              <a:cs typeface="+mn-cs"/>
            </a:endParaRPr>
          </a:p>
          <a:p>
            <a:pPr marL="177800" marR="0" lvl="0" indent="-1778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Extend digital </a:t>
            </a:r>
            <a:r>
              <a:rPr kumimoji="0" lang="en-US" sz="1200" b="0" i="0" u="none" strike="noStrike" kern="1200" cap="none" spc="0" normalizeH="0" baseline="0" noProof="0" dirty="0">
                <a:ln>
                  <a:noFill/>
                </a:ln>
                <a:solidFill>
                  <a:srgbClr val="777777"/>
                </a:solidFill>
                <a:effectLst/>
                <a:uLnTx/>
                <a:uFillTx/>
                <a:latin typeface="Calibri"/>
                <a:ea typeface="+mn-ea"/>
                <a:cs typeface="+mn-cs"/>
              </a:rPr>
              <a:t>solutions to Branches to improve employee and client experience, data </a:t>
            </a:r>
            <a:r>
              <a:rPr kumimoji="0" lang="en-US" sz="1200" b="0" i="0" u="none" strike="noStrike" kern="1200" cap="none" spc="0" normalizeH="0" baseline="0" noProof="0" dirty="0" smtClean="0">
                <a:ln>
                  <a:noFill/>
                </a:ln>
                <a:solidFill>
                  <a:srgbClr val="777777"/>
                </a:solidFill>
                <a:effectLst/>
                <a:uLnTx/>
                <a:uFillTx/>
                <a:latin typeface="Calibri"/>
                <a:ea typeface="+mn-ea"/>
                <a:cs typeface="+mn-cs"/>
              </a:rPr>
              <a:t>quality/compliance</a:t>
            </a:r>
            <a:endParaRPr kumimoji="0" lang="en-US" sz="12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3" name="Pentagon 12"/>
          <p:cNvSpPr/>
          <p:nvPr/>
        </p:nvSpPr>
        <p:spPr>
          <a:xfrm>
            <a:off x="4354164" y="2175416"/>
            <a:ext cx="306853" cy="1934307"/>
          </a:xfrm>
          <a:prstGeom prst="homePlate">
            <a:avLst>
              <a:gd name="adj" fmla="val 98710"/>
            </a:avLst>
          </a:prstGeom>
          <a:solidFill>
            <a:schemeClr val="accent6">
              <a:lumMod val="20000"/>
              <a:lumOff val="80000"/>
            </a:schemeClr>
          </a:solidFill>
          <a:ln>
            <a:solidFill>
              <a:schemeClr val="accent6">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777777"/>
              </a:solidFill>
              <a:effectLst/>
              <a:uLnTx/>
              <a:uFillTx/>
              <a:latin typeface="Calibri"/>
              <a:ea typeface="+mn-ea"/>
              <a:cs typeface="+mn-cs"/>
            </a:endParaRPr>
          </a:p>
        </p:txBody>
      </p:sp>
    </p:spTree>
    <p:extLst>
      <p:ext uri="{BB962C8B-B14F-4D97-AF65-F5344CB8AC3E}">
        <p14:creationId xmlns:p14="http://schemas.microsoft.com/office/powerpoint/2010/main" val="1522350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dirty="0"/>
          </a:p>
        </p:txBody>
      </p:sp>
      <p:sp>
        <p:nvSpPr>
          <p:cNvPr id="2" name="Text Placeholder 1"/>
          <p:cNvSpPr>
            <a:spLocks noGrp="1"/>
          </p:cNvSpPr>
          <p:nvPr>
            <p:ph type="body" sz="quarter" idx="12"/>
          </p:nvPr>
        </p:nvSpPr>
        <p:spPr>
          <a:xfrm>
            <a:off x="406203" y="231716"/>
            <a:ext cx="2832297" cy="1009734"/>
          </a:xfrm>
        </p:spPr>
        <p:txBody>
          <a:bodyPr/>
          <a:lstStyle/>
          <a:p>
            <a:r>
              <a:rPr lang="en-US" dirty="0" smtClean="0"/>
              <a:t>Our Digital Strategy Has Three Key Pillars</a:t>
            </a:r>
            <a:endParaRPr lang="en-CA" dirty="0"/>
          </a:p>
        </p:txBody>
      </p:sp>
      <p:sp>
        <p:nvSpPr>
          <p:cNvPr id="13" name="Text Placeholder 6"/>
          <p:cNvSpPr>
            <a:spLocks noGrp="1"/>
          </p:cNvSpPr>
          <p:nvPr>
            <p:ph type="body" sz="quarter" idx="14"/>
          </p:nvPr>
        </p:nvSpPr>
        <p:spPr>
          <a:xfrm>
            <a:off x="406203" y="1490132"/>
            <a:ext cx="2696347" cy="1208417"/>
          </a:xfrm>
        </p:spPr>
        <p:txBody>
          <a:bodyPr/>
          <a:lstStyle/>
          <a:p>
            <a:pPr marL="285750" indent="-285750">
              <a:buFont typeface="Arial" panose="020B0604020202020204" pitchFamily="34" charset="0"/>
              <a:buChar char="•"/>
            </a:pPr>
            <a:r>
              <a:rPr lang="en-US" sz="1600" dirty="0" smtClean="0"/>
              <a:t>New Small Business Platform</a:t>
            </a:r>
          </a:p>
          <a:p>
            <a:pPr marL="285750" indent="-285750">
              <a:buFont typeface="Arial" panose="020B0604020202020204" pitchFamily="34" charset="0"/>
              <a:buChar char="•"/>
            </a:pPr>
            <a:r>
              <a:rPr lang="en-US" sz="1600" dirty="0" smtClean="0"/>
              <a:t>Integrated Client Experience </a:t>
            </a:r>
            <a:endParaRPr lang="en-US" sz="1600" dirty="0"/>
          </a:p>
          <a:p>
            <a:pPr marL="285750" indent="-285750">
              <a:buFont typeface="Arial" panose="020B0604020202020204" pitchFamily="34" charset="0"/>
              <a:buChar char="•"/>
            </a:pPr>
            <a:r>
              <a:rPr lang="en-US" sz="1600" dirty="0" smtClean="0"/>
              <a:t>Extend to branches </a:t>
            </a:r>
            <a:endParaRPr lang="en-CA" sz="1600" dirty="0"/>
          </a:p>
        </p:txBody>
      </p:sp>
      <p:sp>
        <p:nvSpPr>
          <p:cNvPr id="7" name="Rounded Rectangle 6"/>
          <p:cNvSpPr/>
          <p:nvPr/>
        </p:nvSpPr>
        <p:spPr>
          <a:xfrm>
            <a:off x="3666067" y="1934633"/>
            <a:ext cx="1579033" cy="30056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rPr>
              <a:t>Open </a:t>
            </a:r>
            <a:r>
              <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rPr>
              <a:t>a new avenue for client and deposit growth through the creation of a small business platform</a:t>
            </a:r>
          </a:p>
        </p:txBody>
      </p:sp>
      <p:sp>
        <p:nvSpPr>
          <p:cNvPr id="8" name="Rounded Rectangle 7"/>
          <p:cNvSpPr/>
          <p:nvPr/>
        </p:nvSpPr>
        <p:spPr>
          <a:xfrm>
            <a:off x="5441940" y="1888065"/>
            <a:ext cx="1579033" cy="30056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rPr>
              <a:t>Upgrade </a:t>
            </a:r>
            <a:r>
              <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rPr>
              <a:t>our online banking and </a:t>
            </a:r>
            <a:r>
              <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rPr>
              <a:t>integrate </a:t>
            </a:r>
            <a:r>
              <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rPr>
              <a:t>user experience to enhance the digital client experience for all clients</a:t>
            </a:r>
          </a:p>
        </p:txBody>
      </p:sp>
      <p:sp>
        <p:nvSpPr>
          <p:cNvPr id="9" name="Rounded Rectangle 8"/>
          <p:cNvSpPr/>
          <p:nvPr/>
        </p:nvSpPr>
        <p:spPr>
          <a:xfrm>
            <a:off x="7192423" y="1930398"/>
            <a:ext cx="1579033" cy="30056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50000"/>
                  </a:prstClr>
                </a:solidFill>
                <a:effectLst/>
                <a:uLnTx/>
                <a:uFillTx/>
                <a:latin typeface="Calibri" panose="020F0502020204030204"/>
                <a:ea typeface="+mn-ea"/>
                <a:cs typeface="+mn-cs"/>
              </a:rPr>
              <a:t>Utilize </a:t>
            </a:r>
            <a:r>
              <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rPr>
              <a:t>new digital capabilities to improve our in-branch processes</a:t>
            </a:r>
          </a:p>
        </p:txBody>
      </p:sp>
      <p:pic>
        <p:nvPicPr>
          <p:cNvPr id="14" name="Picture 13" descr="Online Banking PNG Transparent Images | PNG 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917" y="1301346"/>
            <a:ext cx="1117840" cy="1117840"/>
          </a:xfrm>
          <a:prstGeom prst="rect">
            <a:avLst/>
          </a:prstGeom>
          <a:ln>
            <a:noFill/>
          </a:ln>
          <a:effectLst>
            <a:softEdge rad="38100"/>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003" y="1490132"/>
            <a:ext cx="1231389" cy="795867"/>
          </a:xfrm>
          <a:prstGeom prst="rect">
            <a:avLst/>
          </a:prstGeom>
          <a:ln>
            <a:noFill/>
          </a:ln>
          <a:effectLst>
            <a:softEdge rad="63500"/>
          </a:effectLst>
        </p:spPr>
      </p:pic>
      <p:sp>
        <p:nvSpPr>
          <p:cNvPr id="5" name="Oval 4"/>
          <p:cNvSpPr/>
          <p:nvPr/>
        </p:nvSpPr>
        <p:spPr>
          <a:xfrm>
            <a:off x="4210264" y="2428167"/>
            <a:ext cx="451832" cy="458639"/>
          </a:xfrm>
          <a:prstGeom prst="ellipse">
            <a:avLst/>
          </a:prstGeom>
          <a:solidFill>
            <a:srgbClr val="0097A9"/>
          </a:solidFill>
          <a:ln>
            <a:solidFill>
              <a:srgbClr val="0097A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w="12700" cmpd="sng">
                  <a:noFill/>
                  <a:prstDash val="solid"/>
                </a:ln>
                <a:solidFill>
                  <a:prstClr val="white"/>
                </a:solidFill>
                <a:effectLst/>
                <a:uLnTx/>
                <a:uFillTx/>
                <a:latin typeface="Calibri" panose="020F0502020204030204"/>
                <a:ea typeface="+mn-ea"/>
                <a:cs typeface="+mn-cs"/>
              </a:rPr>
              <a:t>1</a:t>
            </a:r>
            <a:endParaRPr kumimoji="0" lang="en-CA" sz="2800" b="1" i="0" u="none" strike="noStrike" kern="1200" cap="none" spc="0" normalizeH="0" baseline="0" noProof="0" dirty="0">
              <a:ln w="12700" cmpd="sng">
                <a:noFill/>
                <a:prstDash val="solid"/>
              </a:ln>
              <a:solidFill>
                <a:prstClr val="white"/>
              </a:solidFill>
              <a:effectLst/>
              <a:uLnTx/>
              <a:uFillTx/>
              <a:latin typeface="Calibri" panose="020F0502020204030204"/>
              <a:ea typeface="+mn-ea"/>
              <a:cs typeface="+mn-cs"/>
            </a:endParaRPr>
          </a:p>
        </p:txBody>
      </p:sp>
      <p:sp>
        <p:nvSpPr>
          <p:cNvPr id="19" name="Oval 18"/>
          <p:cNvSpPr/>
          <p:nvPr/>
        </p:nvSpPr>
        <p:spPr>
          <a:xfrm>
            <a:off x="6005624" y="2428167"/>
            <a:ext cx="451832" cy="458639"/>
          </a:xfrm>
          <a:prstGeom prst="ellipse">
            <a:avLst/>
          </a:prstGeom>
          <a:solidFill>
            <a:srgbClr val="0097A9"/>
          </a:solidFill>
          <a:ln>
            <a:solidFill>
              <a:srgbClr val="0097A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w="12700" cmpd="sng">
                  <a:noFill/>
                  <a:prstDash val="solid"/>
                </a:ln>
                <a:solidFill>
                  <a:prstClr val="white"/>
                </a:solidFill>
                <a:effectLst/>
                <a:uLnTx/>
                <a:uFillTx/>
                <a:latin typeface="Calibri" panose="020F0502020204030204"/>
                <a:ea typeface="+mn-ea"/>
                <a:cs typeface="+mn-cs"/>
              </a:rPr>
              <a:t>2</a:t>
            </a:r>
            <a:endParaRPr kumimoji="0" lang="en-CA" sz="2800" b="1" i="0" u="none" strike="noStrike" kern="1200" cap="none" spc="0" normalizeH="0" baseline="0" noProof="0" dirty="0">
              <a:ln w="12700" cmpd="sng">
                <a:noFill/>
                <a:prstDash val="solid"/>
              </a:ln>
              <a:solidFill>
                <a:prstClr val="white"/>
              </a:solidFill>
              <a:effectLst/>
              <a:uLnTx/>
              <a:uFillTx/>
              <a:latin typeface="Calibri" panose="020F0502020204030204"/>
              <a:ea typeface="+mn-ea"/>
              <a:cs typeface="+mn-cs"/>
            </a:endParaRPr>
          </a:p>
        </p:txBody>
      </p:sp>
      <p:sp>
        <p:nvSpPr>
          <p:cNvPr id="20" name="Oval 19"/>
          <p:cNvSpPr/>
          <p:nvPr/>
        </p:nvSpPr>
        <p:spPr>
          <a:xfrm>
            <a:off x="7756023" y="2428168"/>
            <a:ext cx="451832" cy="458639"/>
          </a:xfrm>
          <a:prstGeom prst="ellipse">
            <a:avLst/>
          </a:prstGeom>
          <a:solidFill>
            <a:srgbClr val="0097A9"/>
          </a:solidFill>
          <a:ln>
            <a:solidFill>
              <a:srgbClr val="0097A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w="12700" cmpd="sng">
                  <a:noFill/>
                  <a:prstDash val="solid"/>
                </a:ln>
                <a:solidFill>
                  <a:prstClr val="white"/>
                </a:solidFill>
                <a:effectLst/>
                <a:uLnTx/>
                <a:uFillTx/>
                <a:latin typeface="Calibri" panose="020F0502020204030204"/>
                <a:ea typeface="+mn-ea"/>
                <a:cs typeface="+mn-cs"/>
              </a:rPr>
              <a:t>3</a:t>
            </a:r>
            <a:endParaRPr kumimoji="0" lang="en-CA" sz="2800" b="1" i="0" u="none" strike="noStrike" kern="1200" cap="none" spc="0" normalizeH="0" baseline="0" noProof="0" dirty="0">
              <a:ln w="12700" cmpd="sng">
                <a:noFill/>
                <a:prstDash val="solid"/>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381" y="1490132"/>
            <a:ext cx="1192403" cy="795600"/>
          </a:xfrm>
          <a:prstGeom prst="rect">
            <a:avLst/>
          </a:prstGeom>
          <a:ln>
            <a:noFill/>
          </a:ln>
          <a:effectLst>
            <a:softEdge rad="63500"/>
          </a:effectLst>
        </p:spPr>
      </p:pic>
    </p:spTree>
    <p:extLst>
      <p:ext uri="{BB962C8B-B14F-4D97-AF65-F5344CB8AC3E}">
        <p14:creationId xmlns:p14="http://schemas.microsoft.com/office/powerpoint/2010/main" val="1454714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314351"/>
            <a:ext cx="8280401" cy="397483"/>
          </a:xfrm>
        </p:spPr>
        <p:txBody>
          <a:bodyPr/>
          <a:lstStyle/>
          <a:p>
            <a:r>
              <a:rPr lang="en-US" sz="2400" b="1" dirty="0" smtClean="0"/>
              <a:t>Preliminary Digital / Technology Roadmap</a:t>
            </a:r>
            <a:endParaRPr lang="en-CA" sz="2400" b="1" dirty="0"/>
          </a:p>
        </p:txBody>
      </p:sp>
      <p:sp>
        <p:nvSpPr>
          <p:cNvPr id="5" name="Rounded Rectangle 4"/>
          <p:cNvSpPr/>
          <p:nvPr/>
        </p:nvSpPr>
        <p:spPr>
          <a:xfrm>
            <a:off x="7297003" y="104633"/>
            <a:ext cx="1696872" cy="318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srgbClr val="FFFFFF"/>
                </a:solidFill>
                <a:effectLst/>
                <a:uLnTx/>
                <a:uFillTx/>
                <a:latin typeface="Calibri"/>
                <a:ea typeface="+mn-ea"/>
                <a:cs typeface="+mn-cs"/>
              </a:rPr>
              <a:t>Draft in Progress</a:t>
            </a:r>
            <a:endParaRPr kumimoji="0" lang="en-CA" sz="1400" b="1" i="1" u="none" strike="noStrike" kern="1200" cap="none" spc="0" normalizeH="0" baseline="0" noProof="0" dirty="0">
              <a:ln>
                <a:noFill/>
              </a:ln>
              <a:solidFill>
                <a:srgbClr val="FFFFFF"/>
              </a:solidFill>
              <a:effectLst/>
              <a:uLnTx/>
              <a:uFillTx/>
              <a:latin typeface="Calibri"/>
              <a:ea typeface="+mn-ea"/>
              <a:cs typeface="+mn-cs"/>
            </a:endParaRPr>
          </a:p>
        </p:txBody>
      </p:sp>
      <p:sp>
        <p:nvSpPr>
          <p:cNvPr id="3" name="Rounded Rectangle 2"/>
          <p:cNvSpPr/>
          <p:nvPr/>
        </p:nvSpPr>
        <p:spPr>
          <a:xfrm>
            <a:off x="441278" y="1084297"/>
            <a:ext cx="1096370" cy="12446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Calibri"/>
                <a:ea typeface="+mn-ea"/>
                <a:cs typeface="+mn-cs"/>
              </a:rPr>
              <a:t>New Digital Capabilities</a:t>
            </a:r>
            <a:endParaRPr kumimoji="0" lang="en-CA"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Rounded Rectangle 5"/>
          <p:cNvSpPr/>
          <p:nvPr/>
        </p:nvSpPr>
        <p:spPr>
          <a:xfrm>
            <a:off x="439001" y="2459635"/>
            <a:ext cx="1096370" cy="1012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Calibri"/>
                <a:ea typeface="+mn-ea"/>
                <a:cs typeface="+mn-cs"/>
              </a:rPr>
              <a:t>Branch Channel Improvements</a:t>
            </a:r>
            <a:endParaRPr kumimoji="0" lang="en-CA"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ounded Rectangle 6"/>
          <p:cNvSpPr/>
          <p:nvPr/>
        </p:nvSpPr>
        <p:spPr>
          <a:xfrm>
            <a:off x="414829" y="3593763"/>
            <a:ext cx="1096370" cy="1012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Calibri"/>
                <a:ea typeface="+mn-ea"/>
                <a:cs typeface="+mn-cs"/>
              </a:rPr>
              <a:t>New Technology and System Upgrades</a:t>
            </a:r>
            <a:endParaRPr kumimoji="0" lang="en-CA"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Rounded Rectangle 3"/>
          <p:cNvSpPr/>
          <p:nvPr/>
        </p:nvSpPr>
        <p:spPr>
          <a:xfrm>
            <a:off x="2192195" y="783169"/>
            <a:ext cx="1532467" cy="25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F20</a:t>
            </a:r>
            <a:endParaRPr kumimoji="0" lang="en-CA"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ounded Rectangle 7"/>
          <p:cNvSpPr/>
          <p:nvPr/>
        </p:nvSpPr>
        <p:spPr>
          <a:xfrm>
            <a:off x="3834720" y="783167"/>
            <a:ext cx="1532467" cy="25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F21</a:t>
            </a:r>
            <a:endParaRPr kumimoji="0" lang="en-CA"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Rounded Rectangle 8"/>
          <p:cNvSpPr/>
          <p:nvPr/>
        </p:nvSpPr>
        <p:spPr>
          <a:xfrm>
            <a:off x="5456073" y="783169"/>
            <a:ext cx="1532467" cy="25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F22</a:t>
            </a:r>
            <a:endParaRPr kumimoji="0" lang="en-CA"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ounded Rectangle 9"/>
          <p:cNvSpPr/>
          <p:nvPr/>
        </p:nvSpPr>
        <p:spPr>
          <a:xfrm>
            <a:off x="7098598" y="783167"/>
            <a:ext cx="1532467" cy="25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F23</a:t>
            </a:r>
            <a:endParaRPr kumimoji="0" lang="en-CA"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a:xfrm>
            <a:off x="7552267" y="1248832"/>
            <a:ext cx="1409700" cy="922868"/>
          </a:xfrm>
          <a:prstGeom prst="rect">
            <a:avLst/>
          </a:prstGeom>
          <a:solidFill>
            <a:schemeClr val="bg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a:xfrm>
            <a:off x="7608506" y="1312333"/>
            <a:ext cx="1291167" cy="18203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Small</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3" name="Rectangle 12"/>
          <p:cNvSpPr/>
          <p:nvPr/>
        </p:nvSpPr>
        <p:spPr>
          <a:xfrm>
            <a:off x="7608506" y="1515821"/>
            <a:ext cx="1291167" cy="182034"/>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Medium </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4" name="Rectangle 13"/>
          <p:cNvSpPr/>
          <p:nvPr/>
        </p:nvSpPr>
        <p:spPr>
          <a:xfrm>
            <a:off x="7608506" y="1719309"/>
            <a:ext cx="1291167" cy="18203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Large</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5" name="Rectangle 14"/>
          <p:cNvSpPr/>
          <p:nvPr/>
        </p:nvSpPr>
        <p:spPr>
          <a:xfrm>
            <a:off x="7608506" y="1922797"/>
            <a:ext cx="1291167" cy="182034"/>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X-Large </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6" name="Rounded Rectangle 15"/>
          <p:cNvSpPr/>
          <p:nvPr/>
        </p:nvSpPr>
        <p:spPr>
          <a:xfrm>
            <a:off x="1635848" y="780373"/>
            <a:ext cx="471156" cy="250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F19</a:t>
            </a:r>
            <a:endParaRPr kumimoji="0" lang="en-CA"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a:xfrm>
            <a:off x="1744910" y="1153946"/>
            <a:ext cx="1241571" cy="215047"/>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Personal / Motive DAO</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19" name="Rectangle 18"/>
          <p:cNvSpPr/>
          <p:nvPr/>
        </p:nvSpPr>
        <p:spPr>
          <a:xfrm>
            <a:off x="1935061" y="1420935"/>
            <a:ext cx="2074877" cy="346535"/>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SB Sales &amp; Onboarding Platform (DAO, Lending, Value Add)</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0" name="Rectangle 19"/>
          <p:cNvSpPr/>
          <p:nvPr/>
        </p:nvSpPr>
        <p:spPr>
          <a:xfrm>
            <a:off x="4752246" y="3711939"/>
            <a:ext cx="872456" cy="2150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CAFT Upgrade</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1" name="Rectangle 20"/>
          <p:cNvSpPr/>
          <p:nvPr/>
        </p:nvSpPr>
        <p:spPr>
          <a:xfrm>
            <a:off x="2896312" y="2858212"/>
            <a:ext cx="1396134" cy="2150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SB/MM Account Opening</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2" name="Rectangle 21"/>
          <p:cNvSpPr/>
          <p:nvPr/>
        </p:nvSpPr>
        <p:spPr>
          <a:xfrm>
            <a:off x="4496499" y="1170750"/>
            <a:ext cx="943712" cy="2150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Motive Lending</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3" name="Rectangle 22"/>
          <p:cNvSpPr/>
          <p:nvPr/>
        </p:nvSpPr>
        <p:spPr>
          <a:xfrm>
            <a:off x="2576471" y="1839106"/>
            <a:ext cx="2400971" cy="215047"/>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Digital Banking Upgrade(Personal, SB, Corp)</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4" name="Rectangle 23"/>
          <p:cNvSpPr/>
          <p:nvPr/>
        </p:nvSpPr>
        <p:spPr>
          <a:xfrm>
            <a:off x="1952039" y="2104362"/>
            <a:ext cx="2087492" cy="215047"/>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Common UX, Single Sign-on</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5" name="Rectangle 24"/>
          <p:cNvSpPr/>
          <p:nvPr/>
        </p:nvSpPr>
        <p:spPr>
          <a:xfrm>
            <a:off x="4555028" y="4055469"/>
            <a:ext cx="2907215" cy="215047"/>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T24 Upgrade</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6" name="Rectangle 25"/>
          <p:cNvSpPr/>
          <p:nvPr/>
        </p:nvSpPr>
        <p:spPr>
          <a:xfrm>
            <a:off x="4552238" y="4308530"/>
            <a:ext cx="2907215" cy="2150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WAVE Upgrade</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7" name="Rectangle 26"/>
          <p:cNvSpPr/>
          <p:nvPr/>
        </p:nvSpPr>
        <p:spPr>
          <a:xfrm>
            <a:off x="2613804" y="2568758"/>
            <a:ext cx="1396134" cy="21504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Personal Account Opening</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8" name="Rectangle 27"/>
          <p:cNvSpPr/>
          <p:nvPr/>
        </p:nvSpPr>
        <p:spPr>
          <a:xfrm>
            <a:off x="3726240" y="3123468"/>
            <a:ext cx="2907215" cy="21504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CRM (SalesForce)</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
        <p:nvSpPr>
          <p:cNvPr id="29" name="Rectangle 28"/>
          <p:cNvSpPr/>
          <p:nvPr/>
        </p:nvSpPr>
        <p:spPr>
          <a:xfrm>
            <a:off x="1635848" y="3711939"/>
            <a:ext cx="2763682" cy="215047"/>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777777"/>
                </a:solidFill>
                <a:effectLst/>
                <a:uLnTx/>
                <a:uFillTx/>
                <a:latin typeface="Calibri"/>
                <a:ea typeface="+mn-ea"/>
                <a:cs typeface="+mn-cs"/>
              </a:rPr>
              <a:t>Mulesoft </a:t>
            </a:r>
            <a:endParaRPr kumimoji="0" lang="en-CA" sz="1000" b="0" i="0" u="none" strike="noStrike" kern="1200" cap="none" spc="0" normalizeH="0" baseline="0" noProof="0" dirty="0">
              <a:ln>
                <a:noFill/>
              </a:ln>
              <a:solidFill>
                <a:srgbClr val="777777"/>
              </a:solidFill>
              <a:effectLst/>
              <a:uLnTx/>
              <a:uFillTx/>
              <a:latin typeface="Calibri"/>
              <a:ea typeface="+mn-ea"/>
              <a:cs typeface="+mn-cs"/>
            </a:endParaRPr>
          </a:p>
        </p:txBody>
      </p:sp>
    </p:spTree>
    <p:extLst>
      <p:ext uri="{BB962C8B-B14F-4D97-AF65-F5344CB8AC3E}">
        <p14:creationId xmlns:p14="http://schemas.microsoft.com/office/powerpoint/2010/main" val="2035180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327546" y="1997431"/>
            <a:ext cx="5636526" cy="977781"/>
          </a:xfrm>
          <a:prstGeom prst="rect">
            <a:avLst/>
          </a:prstGeom>
        </p:spPr>
        <p:txBody>
          <a:bodyPr/>
          <a:lstStyle/>
          <a:p>
            <a:pPr marL="0" indent="0">
              <a:buNone/>
            </a:pPr>
            <a:r>
              <a:rPr lang="en-US" sz="3600" dirty="0" smtClean="0">
                <a:solidFill>
                  <a:schemeClr val="bg1"/>
                </a:solidFill>
              </a:rPr>
              <a:t>CWB - Information Services Strategic Priorities</a:t>
            </a:r>
            <a:endParaRPr lang="en-US" sz="3600" dirty="0">
              <a:solidFill>
                <a:schemeClr val="bg1"/>
              </a:solidFill>
            </a:endParaRPr>
          </a:p>
          <a:p>
            <a:endParaRPr lang="en-US" dirty="0"/>
          </a:p>
        </p:txBody>
      </p:sp>
    </p:spTree>
    <p:extLst>
      <p:ext uri="{BB962C8B-B14F-4D97-AF65-F5344CB8AC3E}">
        <p14:creationId xmlns:p14="http://schemas.microsoft.com/office/powerpoint/2010/main" val="390117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5851510" y="2333920"/>
            <a:ext cx="1709297" cy="1039981"/>
          </a:xfrm>
          <a:prstGeom prst="roundRect">
            <a:avLst/>
          </a:prstGeom>
          <a:noFill/>
          <a:ln>
            <a:solidFill>
              <a:schemeClr val="accent4">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85800"/>
            <a:endParaRPr lang="en-US" sz="1350">
              <a:solidFill>
                <a:srgbClr val="111111"/>
              </a:solidFill>
              <a:latin typeface="Calibri"/>
            </a:endParaRPr>
          </a:p>
        </p:txBody>
      </p:sp>
      <p:sp>
        <p:nvSpPr>
          <p:cNvPr id="29" name="Rounded Rectangle 28"/>
          <p:cNvSpPr/>
          <p:nvPr/>
        </p:nvSpPr>
        <p:spPr>
          <a:xfrm>
            <a:off x="5438970" y="3864203"/>
            <a:ext cx="1577746" cy="889100"/>
          </a:xfrm>
          <a:prstGeom prst="roundRect">
            <a:avLst/>
          </a:prstGeom>
          <a:noFill/>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85800"/>
            <a:endParaRPr lang="en-US" sz="1350">
              <a:solidFill>
                <a:srgbClr val="111111"/>
              </a:solidFill>
              <a:latin typeface="Calibri"/>
            </a:endParaRPr>
          </a:p>
        </p:txBody>
      </p:sp>
      <p:sp>
        <p:nvSpPr>
          <p:cNvPr id="26" name="Text Placeholder 1"/>
          <p:cNvSpPr>
            <a:spLocks noGrp="1"/>
          </p:cNvSpPr>
          <p:nvPr>
            <p:ph type="body" sz="quarter" idx="13"/>
          </p:nvPr>
        </p:nvSpPr>
        <p:spPr>
          <a:xfrm>
            <a:off x="5890693" y="2578114"/>
            <a:ext cx="1893095" cy="857249"/>
          </a:xfrm>
        </p:spPr>
        <p:txBody>
          <a:bodyPr numCol="1"/>
          <a:lstStyle/>
          <a:p>
            <a:pPr marL="81000" indent="-81000"/>
            <a:r>
              <a:rPr lang="en-US" sz="750" dirty="0"/>
              <a:t>Extremely relevant</a:t>
            </a:r>
          </a:p>
          <a:p>
            <a:pPr marL="81000" indent="-81000"/>
            <a:r>
              <a:rPr lang="en-US" sz="750" dirty="0"/>
              <a:t>Hard to miss</a:t>
            </a:r>
          </a:p>
          <a:p>
            <a:pPr marL="81000" indent="-81000"/>
            <a:r>
              <a:rPr lang="en-US" sz="750" dirty="0"/>
              <a:t>Fast, smart, smooth and easy</a:t>
            </a:r>
          </a:p>
          <a:p>
            <a:pPr marL="81000" indent="-81000"/>
            <a:r>
              <a:rPr lang="en-US" sz="750" dirty="0"/>
              <a:t>Available everywhere all the time</a:t>
            </a:r>
          </a:p>
          <a:p>
            <a:pPr marL="81000" indent="-81000"/>
            <a:r>
              <a:rPr lang="en-US" sz="750" dirty="0"/>
              <a:t>Fiercely competitive</a:t>
            </a:r>
          </a:p>
        </p:txBody>
      </p:sp>
      <p:sp>
        <p:nvSpPr>
          <p:cNvPr id="3" name="Text Placeholder 2"/>
          <p:cNvSpPr>
            <a:spLocks noGrp="1"/>
          </p:cNvSpPr>
          <p:nvPr>
            <p:ph type="body" sz="quarter" idx="12"/>
          </p:nvPr>
        </p:nvSpPr>
        <p:spPr>
          <a:xfrm>
            <a:off x="268014" y="362692"/>
            <a:ext cx="8647386" cy="238208"/>
          </a:xfrm>
        </p:spPr>
        <p:txBody>
          <a:bodyPr/>
          <a:lstStyle/>
          <a:p>
            <a:pPr algn="ctr"/>
            <a:r>
              <a:rPr lang="en-US" dirty="0" smtClean="0"/>
              <a:t>Alignment of Strategic Direction to IS Operational Plan</a:t>
            </a:r>
            <a:endParaRPr lang="en-US" dirty="0"/>
          </a:p>
        </p:txBody>
      </p:sp>
      <p:sp>
        <p:nvSpPr>
          <p:cNvPr id="4" name="Text Placeholder 3"/>
          <p:cNvSpPr>
            <a:spLocks noGrp="1"/>
          </p:cNvSpPr>
          <p:nvPr>
            <p:ph type="body" sz="quarter" idx="14"/>
          </p:nvPr>
        </p:nvSpPr>
        <p:spPr>
          <a:xfrm>
            <a:off x="1449891" y="838939"/>
            <a:ext cx="6205835" cy="238208"/>
          </a:xfrm>
        </p:spPr>
        <p:txBody>
          <a:bodyPr/>
          <a:lstStyle/>
          <a:p>
            <a:r>
              <a:rPr lang="en-US" dirty="0" smtClean="0"/>
              <a:t>Pillars of Execution</a:t>
            </a:r>
            <a:endParaRPr lang="en-US" dirty="0"/>
          </a:p>
        </p:txBody>
      </p:sp>
      <p:pic>
        <p:nvPicPr>
          <p:cNvPr id="5" name="Picture 4"/>
          <p:cNvPicPr>
            <a:picLocks noChangeAspect="1"/>
          </p:cNvPicPr>
          <p:nvPr/>
        </p:nvPicPr>
        <p:blipFill>
          <a:blip r:embed="rId3"/>
          <a:stretch>
            <a:fillRect/>
          </a:stretch>
        </p:blipFill>
        <p:spPr>
          <a:xfrm>
            <a:off x="5640956" y="979290"/>
            <a:ext cx="1945804" cy="1152287"/>
          </a:xfrm>
          <a:prstGeom prst="rect">
            <a:avLst/>
          </a:prstGeom>
        </p:spPr>
      </p:pic>
      <p:pic>
        <p:nvPicPr>
          <p:cNvPr id="6" name="Picture 5"/>
          <p:cNvPicPr>
            <a:picLocks noChangeAspect="1"/>
          </p:cNvPicPr>
          <p:nvPr/>
        </p:nvPicPr>
        <p:blipFill rotWithShape="1">
          <a:blip r:embed="rId4"/>
          <a:srcRect t="2" b="58420"/>
          <a:stretch/>
        </p:blipFill>
        <p:spPr>
          <a:xfrm>
            <a:off x="3464162" y="3520931"/>
            <a:ext cx="1935528" cy="423557"/>
          </a:xfrm>
          <a:prstGeom prst="rect">
            <a:avLst/>
          </a:prstGeom>
        </p:spPr>
      </p:pic>
      <p:grpSp>
        <p:nvGrpSpPr>
          <p:cNvPr id="7" name="Group 6"/>
          <p:cNvGrpSpPr/>
          <p:nvPr/>
        </p:nvGrpSpPr>
        <p:grpSpPr>
          <a:xfrm>
            <a:off x="3861998" y="1874360"/>
            <a:ext cx="1166814" cy="1152287"/>
            <a:chOff x="3324979" y="2633664"/>
            <a:chExt cx="2560432" cy="2617352"/>
          </a:xfrm>
        </p:grpSpPr>
        <p:pic>
          <p:nvPicPr>
            <p:cNvPr id="8" name="Picture 7" descr="File:Bank Creative Tail.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8844" y="2946868"/>
              <a:ext cx="1932703" cy="1932703"/>
            </a:xfrm>
            <a:prstGeom prst="rect">
              <a:avLst/>
            </a:prstGeom>
          </p:spPr>
        </p:pic>
        <p:sp>
          <p:nvSpPr>
            <p:cNvPr id="9" name="Oval 8"/>
            <p:cNvSpPr/>
            <p:nvPr/>
          </p:nvSpPr>
          <p:spPr>
            <a:xfrm>
              <a:off x="3324979" y="2633664"/>
              <a:ext cx="2560432" cy="2617352"/>
            </a:xfrm>
            <a:prstGeom prst="ellipse">
              <a:avLst/>
            </a:prstGeom>
            <a:noFill/>
            <a:ln w="285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a:endParaRPr lang="en-US" sz="1350">
                <a:solidFill>
                  <a:srgbClr val="111111"/>
                </a:solidFill>
                <a:latin typeface="Calibri"/>
              </a:endParaRPr>
            </a:p>
          </p:txBody>
        </p:sp>
      </p:grpSp>
      <p:pic>
        <p:nvPicPr>
          <p:cNvPr id="10" name="Picture 9"/>
          <p:cNvPicPr>
            <a:picLocks noChangeAspect="1"/>
          </p:cNvPicPr>
          <p:nvPr/>
        </p:nvPicPr>
        <p:blipFill>
          <a:blip r:embed="rId6"/>
          <a:stretch>
            <a:fillRect/>
          </a:stretch>
        </p:blipFill>
        <p:spPr>
          <a:xfrm>
            <a:off x="1380755" y="1232408"/>
            <a:ext cx="1977218" cy="1107744"/>
          </a:xfrm>
          <a:prstGeom prst="rect">
            <a:avLst/>
          </a:prstGeom>
        </p:spPr>
      </p:pic>
      <p:sp>
        <p:nvSpPr>
          <p:cNvPr id="11" name="TextBox 10"/>
          <p:cNvSpPr txBox="1"/>
          <p:nvPr/>
        </p:nvSpPr>
        <p:spPr>
          <a:xfrm>
            <a:off x="1688746" y="2838012"/>
            <a:ext cx="1518365" cy="276999"/>
          </a:xfrm>
          <a:prstGeom prst="rect">
            <a:avLst/>
          </a:prstGeom>
          <a:noFill/>
        </p:spPr>
        <p:txBody>
          <a:bodyPr wrap="square" rtlCol="0">
            <a:spAutoFit/>
          </a:bodyPr>
          <a:lstStyle/>
          <a:p>
            <a:pPr defTabSz="685800"/>
            <a:r>
              <a:rPr lang="en-US" sz="600" b="1" dirty="0">
                <a:solidFill>
                  <a:srgbClr val="111111"/>
                </a:solidFill>
                <a:latin typeface="Calibri"/>
              </a:rPr>
              <a:t>Increase Top Line Growth</a:t>
            </a:r>
          </a:p>
          <a:p>
            <a:pPr defTabSz="685800"/>
            <a:r>
              <a:rPr lang="en-US" sz="600" b="1" dirty="0">
                <a:solidFill>
                  <a:srgbClr val="111111"/>
                </a:solidFill>
                <a:latin typeface="Calibri"/>
              </a:rPr>
              <a:t>Enhance Performance Management</a:t>
            </a:r>
          </a:p>
        </p:txBody>
      </p:sp>
      <p:cxnSp>
        <p:nvCxnSpPr>
          <p:cNvPr id="15" name="Straight Arrow Connector 14"/>
          <p:cNvCxnSpPr/>
          <p:nvPr/>
        </p:nvCxnSpPr>
        <p:spPr>
          <a:xfrm flipH="1">
            <a:off x="2367330" y="2412277"/>
            <a:ext cx="2034" cy="13125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88607" y="2407970"/>
            <a:ext cx="1075936" cy="184666"/>
          </a:xfrm>
          <a:prstGeom prst="rect">
            <a:avLst/>
          </a:prstGeom>
        </p:spPr>
        <p:txBody>
          <a:bodyPr wrap="none">
            <a:spAutoFit/>
          </a:bodyPr>
          <a:lstStyle/>
          <a:p>
            <a:pPr defTabSz="685800"/>
            <a:r>
              <a:rPr lang="en-US" sz="600" b="1" dirty="0">
                <a:solidFill>
                  <a:srgbClr val="111111"/>
                </a:solidFill>
                <a:latin typeface="Calibri"/>
              </a:rPr>
              <a:t>Increase Customer Intimacy</a:t>
            </a:r>
          </a:p>
        </p:txBody>
      </p:sp>
      <p:cxnSp>
        <p:nvCxnSpPr>
          <p:cNvPr id="18" name="Straight Arrow Connector 17"/>
          <p:cNvCxnSpPr/>
          <p:nvPr/>
        </p:nvCxnSpPr>
        <p:spPr>
          <a:xfrm flipH="1">
            <a:off x="6601486" y="2124901"/>
            <a:ext cx="2" cy="1821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89232" y="4289539"/>
            <a:ext cx="152116" cy="30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7">
            <a:clrChange>
              <a:clrFrom>
                <a:srgbClr val="FFFCF5"/>
              </a:clrFrom>
              <a:clrTo>
                <a:srgbClr val="FFFCF5">
                  <a:alpha val="0"/>
                </a:srgbClr>
              </a:clrTo>
            </a:clrChange>
          </a:blip>
          <a:stretch>
            <a:fillRect/>
          </a:stretch>
        </p:blipFill>
        <p:spPr>
          <a:xfrm>
            <a:off x="5391121" y="3642748"/>
            <a:ext cx="327238" cy="351350"/>
          </a:xfrm>
          <a:prstGeom prst="rect">
            <a:avLst/>
          </a:prstGeom>
        </p:spPr>
      </p:pic>
      <p:pic>
        <p:nvPicPr>
          <p:cNvPr id="21" name="Picture 20" descr="Writing Software Contracts for Ethereum — Part 2 – Coinmonks – Medium"/>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667893" y="2157400"/>
            <a:ext cx="449289" cy="449289"/>
          </a:xfrm>
          <a:prstGeom prst="rect">
            <a:avLst/>
          </a:prstGeom>
        </p:spPr>
      </p:pic>
      <p:pic>
        <p:nvPicPr>
          <p:cNvPr id="22" name="Picture 21" descr="Business Growth Chart PNG Transparent Images | PNG All"/>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15423" y="2749859"/>
            <a:ext cx="406586" cy="298163"/>
          </a:xfrm>
          <a:prstGeom prst="rect">
            <a:avLst/>
          </a:prstGeom>
        </p:spPr>
      </p:pic>
      <p:sp>
        <p:nvSpPr>
          <p:cNvPr id="24" name="Text Placeholder 1"/>
          <p:cNvSpPr txBox="1">
            <a:spLocks/>
          </p:cNvSpPr>
          <p:nvPr/>
        </p:nvSpPr>
        <p:spPr>
          <a:xfrm>
            <a:off x="1446919" y="3091741"/>
            <a:ext cx="2182415" cy="873613"/>
          </a:xfrm>
          <a:prstGeom prst="rect">
            <a:avLst/>
          </a:prstGeom>
          <a:noFill/>
        </p:spPr>
        <p:txBody>
          <a:bodyPr/>
          <a:lstStyle>
            <a:lvl1pPr marL="342900" indent="-3429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s"/>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1000" indent="-81000" defTabSz="685800"/>
            <a:r>
              <a:rPr lang="en-US" sz="750" dirty="0">
                <a:solidFill>
                  <a:srgbClr val="111111"/>
                </a:solidFill>
                <a:latin typeface="Calibri"/>
              </a:rPr>
              <a:t>Accessible, external focus</a:t>
            </a:r>
          </a:p>
          <a:p>
            <a:pPr marL="81000" indent="-81000" defTabSz="685800"/>
            <a:r>
              <a:rPr lang="en-US" sz="750" dirty="0">
                <a:solidFill>
                  <a:srgbClr val="111111"/>
                </a:solidFill>
                <a:latin typeface="Calibri"/>
              </a:rPr>
              <a:t>Simple and straightforward</a:t>
            </a:r>
          </a:p>
          <a:p>
            <a:pPr marL="81000" indent="-81000" defTabSz="685800"/>
            <a:r>
              <a:rPr lang="en-US" sz="750" dirty="0">
                <a:solidFill>
                  <a:srgbClr val="111111"/>
                </a:solidFill>
                <a:latin typeface="Calibri"/>
              </a:rPr>
              <a:t>Fast-growing and clearly differentiated</a:t>
            </a:r>
          </a:p>
          <a:p>
            <a:pPr marL="81000" indent="-81000" defTabSz="685800"/>
            <a:r>
              <a:rPr lang="en-US" sz="750" dirty="0">
                <a:solidFill>
                  <a:srgbClr val="111111"/>
                </a:solidFill>
                <a:latin typeface="Calibri"/>
              </a:rPr>
              <a:t>Diversified by geography and industry</a:t>
            </a:r>
          </a:p>
          <a:p>
            <a:pPr marL="81000" indent="-81000" defTabSz="685800"/>
            <a:r>
              <a:rPr lang="en-US" sz="750" dirty="0">
                <a:solidFill>
                  <a:srgbClr val="111111"/>
                </a:solidFill>
                <a:latin typeface="Calibri"/>
              </a:rPr>
              <a:t>Reliable, stable profitable</a:t>
            </a:r>
          </a:p>
          <a:p>
            <a:pPr marL="81000" indent="-81000" defTabSz="685800"/>
            <a:r>
              <a:rPr lang="en-US" sz="750" dirty="0">
                <a:solidFill>
                  <a:srgbClr val="111111"/>
                </a:solidFill>
                <a:latin typeface="Calibri"/>
              </a:rPr>
              <a:t>Valuable franchise</a:t>
            </a:r>
          </a:p>
        </p:txBody>
      </p:sp>
      <p:sp>
        <p:nvSpPr>
          <p:cNvPr id="25" name="Text Placeholder 1"/>
          <p:cNvSpPr txBox="1">
            <a:spLocks/>
          </p:cNvSpPr>
          <p:nvPr/>
        </p:nvSpPr>
        <p:spPr>
          <a:xfrm>
            <a:off x="5517529" y="3917297"/>
            <a:ext cx="1414611" cy="736805"/>
          </a:xfrm>
          <a:prstGeom prst="rect">
            <a:avLst/>
          </a:prstGeom>
          <a:noFill/>
        </p:spPr>
        <p:txBody>
          <a:bodyPr/>
          <a:lstStyle>
            <a:lvl1pPr marL="342900" indent="-3429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s"/>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1000" indent="-81000" defTabSz="685800"/>
            <a:r>
              <a:rPr lang="en-US" sz="750" dirty="0">
                <a:solidFill>
                  <a:srgbClr val="111111"/>
                </a:solidFill>
                <a:latin typeface="Calibri"/>
              </a:rPr>
              <a:t>Caring</a:t>
            </a:r>
          </a:p>
          <a:p>
            <a:pPr marL="81000" indent="-81000" defTabSz="685800"/>
            <a:r>
              <a:rPr lang="en-US" sz="750" dirty="0">
                <a:solidFill>
                  <a:srgbClr val="111111"/>
                </a:solidFill>
                <a:latin typeface="Calibri"/>
              </a:rPr>
              <a:t>Flexible, diverse and inclusive</a:t>
            </a:r>
          </a:p>
          <a:p>
            <a:pPr marL="81000" indent="-81000" defTabSz="685800"/>
            <a:r>
              <a:rPr lang="en-US" sz="750" dirty="0">
                <a:solidFill>
                  <a:srgbClr val="111111"/>
                </a:solidFill>
                <a:latin typeface="Calibri"/>
              </a:rPr>
              <a:t>Bold and decisive</a:t>
            </a:r>
          </a:p>
          <a:p>
            <a:pPr marL="81000" indent="-81000" defTabSz="685800"/>
            <a:r>
              <a:rPr lang="en-US" sz="750" dirty="0">
                <a:solidFill>
                  <a:srgbClr val="111111"/>
                </a:solidFill>
                <a:latin typeface="Calibri"/>
              </a:rPr>
              <a:t>Agile and ready for change</a:t>
            </a:r>
          </a:p>
          <a:p>
            <a:pPr marL="81000" indent="-81000" defTabSz="685800"/>
            <a:r>
              <a:rPr lang="en-US" sz="750" dirty="0">
                <a:solidFill>
                  <a:srgbClr val="111111"/>
                </a:solidFill>
                <a:latin typeface="Calibri"/>
              </a:rPr>
              <a:t>Performance-driven</a:t>
            </a:r>
          </a:p>
        </p:txBody>
      </p:sp>
      <p:sp>
        <p:nvSpPr>
          <p:cNvPr id="27" name="Rectangle 26"/>
          <p:cNvSpPr/>
          <p:nvPr/>
        </p:nvSpPr>
        <p:spPr>
          <a:xfrm>
            <a:off x="3737211" y="4080772"/>
            <a:ext cx="1148447" cy="276999"/>
          </a:xfrm>
          <a:prstGeom prst="rect">
            <a:avLst/>
          </a:prstGeom>
        </p:spPr>
        <p:txBody>
          <a:bodyPr wrap="square">
            <a:spAutoFit/>
          </a:bodyPr>
          <a:lstStyle/>
          <a:p>
            <a:pPr defTabSz="685800"/>
            <a:r>
              <a:rPr lang="en-US" sz="600" b="1" dirty="0">
                <a:solidFill>
                  <a:srgbClr val="111111"/>
                </a:solidFill>
                <a:latin typeface="Calibri"/>
              </a:rPr>
              <a:t>Provide a diverse, flexible and stimulating workplace</a:t>
            </a:r>
          </a:p>
        </p:txBody>
      </p:sp>
      <p:sp>
        <p:nvSpPr>
          <p:cNvPr id="28" name="Rounded Rectangle 27"/>
          <p:cNvSpPr/>
          <p:nvPr/>
        </p:nvSpPr>
        <p:spPr>
          <a:xfrm>
            <a:off x="1260050" y="2670397"/>
            <a:ext cx="2061082" cy="1294957"/>
          </a:xfrm>
          <a:prstGeom prst="roundRect">
            <a:avLst/>
          </a:prstGeom>
          <a:noFill/>
          <a:ln w="19050">
            <a:solidFill>
              <a:srgbClr val="CFF5E3"/>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85800"/>
            <a:endParaRPr lang="en-US" sz="1350">
              <a:solidFill>
                <a:srgbClr val="111111"/>
              </a:solidFill>
              <a:latin typeface="Calibri"/>
            </a:endParaRPr>
          </a:p>
        </p:txBody>
      </p:sp>
      <p:cxnSp>
        <p:nvCxnSpPr>
          <p:cNvPr id="36" name="Straight Connector 35"/>
          <p:cNvCxnSpPr>
            <a:stCxn id="9" idx="7"/>
            <a:endCxn id="5" idx="1"/>
          </p:cNvCxnSpPr>
          <p:nvPr/>
        </p:nvCxnSpPr>
        <p:spPr>
          <a:xfrm flipV="1">
            <a:off x="4857936" y="1555434"/>
            <a:ext cx="783020" cy="4876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 idx="1"/>
            <a:endCxn id="10" idx="3"/>
          </p:cNvCxnSpPr>
          <p:nvPr/>
        </p:nvCxnSpPr>
        <p:spPr>
          <a:xfrm flipH="1" flipV="1">
            <a:off x="3357973" y="1786279"/>
            <a:ext cx="674902" cy="2568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9" idx="4"/>
          </p:cNvCxnSpPr>
          <p:nvPr/>
        </p:nvCxnSpPr>
        <p:spPr>
          <a:xfrm>
            <a:off x="4445405" y="3026647"/>
            <a:ext cx="0" cy="486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61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a:spLocks noGrp="1"/>
          </p:cNvSpPr>
          <p:nvPr>
            <p:ph type="body" sz="quarter" idx="12"/>
          </p:nvPr>
        </p:nvSpPr>
        <p:spPr>
          <a:xfrm>
            <a:off x="1580262" y="484870"/>
            <a:ext cx="6219973" cy="238208"/>
          </a:xfrm>
        </p:spPr>
        <p:txBody>
          <a:bodyPr/>
          <a:lstStyle/>
          <a:p>
            <a:pPr algn="ctr"/>
            <a:r>
              <a:rPr lang="en-US" smtClean="0"/>
              <a:t>Information Services </a:t>
            </a:r>
            <a:r>
              <a:rPr lang="en-US" dirty="0"/>
              <a:t>Value Proposition</a:t>
            </a:r>
          </a:p>
        </p:txBody>
      </p:sp>
      <p:sp>
        <p:nvSpPr>
          <p:cNvPr id="4" name="Text Placeholder 3"/>
          <p:cNvSpPr>
            <a:spLocks noGrp="1"/>
          </p:cNvSpPr>
          <p:nvPr>
            <p:ph type="body" sz="quarter" idx="14"/>
          </p:nvPr>
        </p:nvSpPr>
        <p:spPr/>
        <p:txBody>
          <a:bodyPr/>
          <a:lstStyle/>
          <a:p>
            <a:r>
              <a:rPr lang="en-US" sz="1500" b="0" dirty="0"/>
              <a:t>Availability of secured services any time, any where on any device</a:t>
            </a:r>
          </a:p>
          <a:p>
            <a:endParaRPr lang="en-US" sz="1500" b="0" dirty="0"/>
          </a:p>
        </p:txBody>
      </p:sp>
      <p:graphicFrame>
        <p:nvGraphicFramePr>
          <p:cNvPr id="5" name="Content Placeholder 3"/>
          <p:cNvGraphicFramePr>
            <a:graphicFrameLocks/>
          </p:cNvGraphicFramePr>
          <p:nvPr>
            <p:extLst>
              <p:ext uri="{D42A27DB-BD31-4B8C-83A1-F6EECF244321}">
                <p14:modId xmlns:p14="http://schemas.microsoft.com/office/powerpoint/2010/main" val="23204116"/>
              </p:ext>
            </p:extLst>
          </p:nvPr>
        </p:nvGraphicFramePr>
        <p:xfrm>
          <a:off x="434577" y="1471579"/>
          <a:ext cx="2556715" cy="2619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ross 7"/>
          <p:cNvSpPr/>
          <p:nvPr/>
        </p:nvSpPr>
        <p:spPr>
          <a:xfrm>
            <a:off x="3164036" y="2434364"/>
            <a:ext cx="327333" cy="334858"/>
          </a:xfrm>
          <a:prstGeom prst="plus">
            <a:avLst>
              <a:gd name="adj" fmla="val 43607"/>
            </a:avLst>
          </a:prstGeom>
          <a:solidFill>
            <a:srgbClr val="595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Calibri"/>
            </a:endParaRPr>
          </a:p>
        </p:txBody>
      </p:sp>
      <p:sp>
        <p:nvSpPr>
          <p:cNvPr id="2" name="Equal 1"/>
          <p:cNvSpPr/>
          <p:nvPr/>
        </p:nvSpPr>
        <p:spPr>
          <a:xfrm>
            <a:off x="6133012" y="2446633"/>
            <a:ext cx="424391" cy="274319"/>
          </a:xfrm>
          <a:prstGeom prst="mathEqual">
            <a:avLst/>
          </a:prstGeom>
          <a:solidFill>
            <a:srgbClr val="595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111111"/>
              </a:solidFill>
              <a:latin typeface="Calibri"/>
            </a:endParaRPr>
          </a:p>
        </p:txBody>
      </p:sp>
      <p:sp>
        <p:nvSpPr>
          <p:cNvPr id="17" name="Oval 16"/>
          <p:cNvSpPr/>
          <p:nvPr/>
        </p:nvSpPr>
        <p:spPr>
          <a:xfrm>
            <a:off x="6584660" y="1988944"/>
            <a:ext cx="1141965" cy="1119338"/>
          </a:xfrm>
          <a:prstGeom prst="ellipse">
            <a:avLst/>
          </a:prstGeom>
          <a:solidFill>
            <a:srgbClr val="92D050">
              <a:alpha val="26000"/>
            </a:srgbClr>
          </a:solidFill>
          <a:ln>
            <a:solidFill>
              <a:schemeClr val="accent4"/>
            </a:solidFill>
          </a:ln>
        </p:spPr>
        <p:style>
          <a:lnRef idx="2">
            <a:schemeClr val="accent4"/>
          </a:lnRef>
          <a:fillRef idx="1">
            <a:schemeClr val="lt1"/>
          </a:fillRef>
          <a:effectRef idx="0">
            <a:schemeClr val="accent4"/>
          </a:effectRef>
          <a:fontRef idx="minor">
            <a:schemeClr val="dk1"/>
          </a:fontRef>
        </p:style>
        <p:txBody>
          <a:bodyPr rtlCol="0" anchor="b"/>
          <a:lstStyle/>
          <a:p>
            <a:pPr algn="ctr" defTabSz="685800"/>
            <a:r>
              <a:rPr lang="en-US" sz="1350" b="1" dirty="0">
                <a:solidFill>
                  <a:srgbClr val="111111"/>
                </a:solidFill>
                <a:latin typeface="Calibri"/>
              </a:rPr>
              <a:t/>
            </a:r>
            <a:br>
              <a:rPr lang="en-US" sz="1350" b="1" dirty="0">
                <a:solidFill>
                  <a:srgbClr val="111111"/>
                </a:solidFill>
                <a:latin typeface="Calibri"/>
              </a:rPr>
            </a:br>
            <a:r>
              <a:rPr lang="en-US" sz="1350" b="1" dirty="0">
                <a:solidFill>
                  <a:srgbClr val="111111"/>
                </a:solidFill>
                <a:latin typeface="Calibri"/>
              </a:rPr>
              <a:t/>
            </a:r>
            <a:br>
              <a:rPr lang="en-US" sz="1350" b="1" dirty="0">
                <a:solidFill>
                  <a:srgbClr val="111111"/>
                </a:solidFill>
                <a:latin typeface="Calibri"/>
              </a:rPr>
            </a:br>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endParaRPr lang="en-US" sz="1350" b="1" dirty="0">
              <a:solidFill>
                <a:srgbClr val="111111"/>
              </a:solidFill>
              <a:latin typeface="Calibri"/>
            </a:endParaRPr>
          </a:p>
          <a:p>
            <a:pPr algn="ctr" defTabSz="685800"/>
            <a:r>
              <a:rPr lang="en-US" sz="1350" b="1" dirty="0">
                <a:solidFill>
                  <a:srgbClr val="0070C0"/>
                </a:solidFill>
                <a:latin typeface="Calibri"/>
              </a:rPr>
              <a:t>Value</a:t>
            </a:r>
          </a:p>
        </p:txBody>
      </p:sp>
      <p:pic>
        <p:nvPicPr>
          <p:cNvPr id="19" name="Picture 18" descr="Dollar sign PNG"/>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54708" y="1713313"/>
            <a:ext cx="403622" cy="403622"/>
          </a:xfrm>
          <a:prstGeom prst="rect">
            <a:avLst/>
          </a:prstGeom>
        </p:spPr>
      </p:pic>
      <p:pic>
        <p:nvPicPr>
          <p:cNvPr id="20" name="Picture 19" descr="Writing Software Contracts for Ethereum — Part 2 – Coinmonks – Medium"/>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flipH="1">
            <a:off x="1475145" y="2562249"/>
            <a:ext cx="485775" cy="485775"/>
          </a:xfrm>
          <a:prstGeom prst="rect">
            <a:avLst/>
          </a:prstGeom>
        </p:spPr>
      </p:pic>
      <p:pic>
        <p:nvPicPr>
          <p:cNvPr id="21" name="Picture 20" descr="how to give transparent border around an object in illustrator? - Graphic Design Stack Exchange"/>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27420" y="1719147"/>
            <a:ext cx="332265" cy="332265"/>
          </a:xfrm>
          <a:prstGeom prst="rect">
            <a:avLst/>
          </a:prstGeom>
        </p:spPr>
      </p:pic>
      <p:pic>
        <p:nvPicPr>
          <p:cNvPr id="26" name="Picture 25" descr="Business Growth Chart PNG Transparent Images | PNG All"/>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2050" y="2049506"/>
            <a:ext cx="972440" cy="713122"/>
          </a:xfrm>
          <a:prstGeom prst="rect">
            <a:avLst/>
          </a:prstGeom>
        </p:spPr>
      </p:pic>
      <p:pic>
        <p:nvPicPr>
          <p:cNvPr id="29" name="Picture 28" descr="Dollar sign PNG"/>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632051" y="2359456"/>
            <a:ext cx="421752" cy="421752"/>
          </a:xfrm>
          <a:prstGeom prst="rect">
            <a:avLst/>
          </a:prstGeom>
        </p:spPr>
      </p:pic>
      <p:sp>
        <p:nvSpPr>
          <p:cNvPr id="9" name="TextBox 8"/>
          <p:cNvSpPr txBox="1"/>
          <p:nvPr/>
        </p:nvSpPr>
        <p:spPr>
          <a:xfrm>
            <a:off x="3953501" y="3194860"/>
            <a:ext cx="2175753" cy="1338828"/>
          </a:xfrm>
          <a:prstGeom prst="rect">
            <a:avLst/>
          </a:prstGeom>
          <a:noFill/>
        </p:spPr>
        <p:txBody>
          <a:bodyPr wrap="square" rtlCol="0">
            <a:spAutoFit/>
          </a:bodyPr>
          <a:lstStyle/>
          <a:p>
            <a:pPr defTabSz="685800"/>
            <a:r>
              <a:rPr lang="en-US" sz="900" dirty="0">
                <a:solidFill>
                  <a:srgbClr val="111111"/>
                </a:solidFill>
                <a:latin typeface="Calibri"/>
              </a:rPr>
              <a:t>Innovative and integrated technology solutions</a:t>
            </a:r>
          </a:p>
          <a:p>
            <a:pPr marL="214313" indent="-214313" defTabSz="685800">
              <a:buFont typeface="Wingdings" panose="05000000000000000000" pitchFamily="2" charset="2"/>
              <a:buChar char="Ø"/>
            </a:pPr>
            <a:r>
              <a:rPr lang="en-US" sz="900" dirty="0">
                <a:solidFill>
                  <a:srgbClr val="111111"/>
                </a:solidFill>
                <a:latin typeface="Calibri"/>
              </a:rPr>
              <a:t>Availability of secured services any time, any where on any device</a:t>
            </a:r>
          </a:p>
          <a:p>
            <a:pPr marL="214313" indent="-214313" defTabSz="685800">
              <a:buFont typeface="Wingdings" panose="05000000000000000000" pitchFamily="2" charset="2"/>
              <a:buChar char="Ø"/>
            </a:pPr>
            <a:r>
              <a:rPr lang="en-US" sz="900" dirty="0">
                <a:solidFill>
                  <a:srgbClr val="111111"/>
                </a:solidFill>
                <a:latin typeface="Calibri"/>
              </a:rPr>
              <a:t>Information Visibility, Customer insight</a:t>
            </a:r>
          </a:p>
          <a:p>
            <a:pPr marL="214313" indent="-214313" defTabSz="685800">
              <a:buFont typeface="Wingdings" panose="05000000000000000000" pitchFamily="2" charset="2"/>
              <a:buChar char="Ø"/>
            </a:pPr>
            <a:r>
              <a:rPr lang="en-US" sz="900" dirty="0">
                <a:solidFill>
                  <a:srgbClr val="111111"/>
                </a:solidFill>
                <a:latin typeface="Calibri"/>
              </a:rPr>
              <a:t>Process Efficiency</a:t>
            </a:r>
          </a:p>
          <a:p>
            <a:pPr marL="214313" indent="-214313" defTabSz="685800">
              <a:buFont typeface="Wingdings" panose="05000000000000000000" pitchFamily="2" charset="2"/>
              <a:buChar char="Ø"/>
            </a:pPr>
            <a:r>
              <a:rPr lang="en-US" sz="900" dirty="0">
                <a:solidFill>
                  <a:srgbClr val="111111"/>
                </a:solidFill>
                <a:latin typeface="Calibri"/>
              </a:rPr>
              <a:t>Infrastructure Innovation</a:t>
            </a:r>
          </a:p>
          <a:p>
            <a:pPr marL="214313" indent="-214313" defTabSz="685800">
              <a:buFont typeface="Wingdings" panose="05000000000000000000" pitchFamily="2" charset="2"/>
              <a:buChar char="Ø"/>
            </a:pPr>
            <a:r>
              <a:rPr lang="en-US" sz="900" dirty="0">
                <a:solidFill>
                  <a:srgbClr val="111111"/>
                </a:solidFill>
                <a:latin typeface="Calibri"/>
              </a:rPr>
              <a:t>Digital enablement</a:t>
            </a:r>
          </a:p>
        </p:txBody>
      </p:sp>
      <p:sp>
        <p:nvSpPr>
          <p:cNvPr id="32" name="TextBox 31"/>
          <p:cNvSpPr txBox="1"/>
          <p:nvPr/>
        </p:nvSpPr>
        <p:spPr>
          <a:xfrm>
            <a:off x="6519432" y="3233566"/>
            <a:ext cx="1383924" cy="230832"/>
          </a:xfrm>
          <a:prstGeom prst="rect">
            <a:avLst/>
          </a:prstGeom>
          <a:noFill/>
        </p:spPr>
        <p:txBody>
          <a:bodyPr wrap="square" rtlCol="0">
            <a:spAutoFit/>
          </a:bodyPr>
          <a:lstStyle/>
          <a:p>
            <a:pPr defTabSz="685800"/>
            <a:r>
              <a:rPr lang="en-US" sz="900" b="1" dirty="0">
                <a:solidFill>
                  <a:srgbClr val="9EA558"/>
                </a:solidFill>
                <a:latin typeface="Calibri"/>
              </a:rPr>
              <a:t>Customer-driven growth</a:t>
            </a:r>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2122" y="2109094"/>
            <a:ext cx="2612806" cy="1003260"/>
          </a:xfrm>
          <a:prstGeom prst="rect">
            <a:avLst/>
          </a:prstGeom>
        </p:spPr>
      </p:pic>
      <p:sp>
        <p:nvSpPr>
          <p:cNvPr id="6" name="TextBox 5"/>
          <p:cNvSpPr txBox="1"/>
          <p:nvPr/>
        </p:nvSpPr>
        <p:spPr>
          <a:xfrm>
            <a:off x="3629328" y="2253782"/>
            <a:ext cx="648347" cy="276999"/>
          </a:xfrm>
          <a:prstGeom prst="rect">
            <a:avLst/>
          </a:prstGeom>
          <a:noFill/>
        </p:spPr>
        <p:txBody>
          <a:bodyPr wrap="square" rtlCol="0">
            <a:spAutoFit/>
          </a:bodyPr>
          <a:lstStyle/>
          <a:p>
            <a:r>
              <a:rPr lang="en-US" sz="1200" dirty="0" smtClean="0">
                <a:solidFill>
                  <a:schemeClr val="bg1"/>
                </a:solidFill>
              </a:rPr>
              <a:t>People</a:t>
            </a:r>
            <a:endParaRPr lang="en-CA" sz="1200" dirty="0">
              <a:solidFill>
                <a:schemeClr val="bg1"/>
              </a:solidFill>
            </a:endParaRPr>
          </a:p>
        </p:txBody>
      </p:sp>
      <p:sp>
        <p:nvSpPr>
          <p:cNvPr id="22" name="TextBox 21"/>
          <p:cNvSpPr txBox="1"/>
          <p:nvPr/>
        </p:nvSpPr>
        <p:spPr>
          <a:xfrm>
            <a:off x="4508866" y="2396992"/>
            <a:ext cx="849400" cy="276999"/>
          </a:xfrm>
          <a:prstGeom prst="rect">
            <a:avLst/>
          </a:prstGeom>
          <a:noFill/>
        </p:spPr>
        <p:txBody>
          <a:bodyPr wrap="square" rtlCol="0">
            <a:spAutoFit/>
          </a:bodyPr>
          <a:lstStyle/>
          <a:p>
            <a:r>
              <a:rPr lang="en-US" sz="1200" dirty="0" smtClean="0">
                <a:solidFill>
                  <a:schemeClr val="bg1"/>
                </a:solidFill>
              </a:rPr>
              <a:t>Process</a:t>
            </a:r>
            <a:endParaRPr lang="en-CA" sz="1200" dirty="0">
              <a:solidFill>
                <a:schemeClr val="bg1"/>
              </a:solidFill>
            </a:endParaRPr>
          </a:p>
        </p:txBody>
      </p:sp>
      <p:sp>
        <p:nvSpPr>
          <p:cNvPr id="23" name="TextBox 22"/>
          <p:cNvSpPr txBox="1"/>
          <p:nvPr/>
        </p:nvSpPr>
        <p:spPr>
          <a:xfrm rot="16200000">
            <a:off x="5238343" y="2345592"/>
            <a:ext cx="962356" cy="253916"/>
          </a:xfrm>
          <a:prstGeom prst="rect">
            <a:avLst/>
          </a:prstGeom>
          <a:noFill/>
        </p:spPr>
        <p:txBody>
          <a:bodyPr wrap="square" rtlCol="0">
            <a:spAutoFit/>
          </a:bodyPr>
          <a:lstStyle/>
          <a:p>
            <a:r>
              <a:rPr lang="en-US" sz="1050" dirty="0" smtClean="0">
                <a:solidFill>
                  <a:schemeClr val="bg1"/>
                </a:solidFill>
              </a:rPr>
              <a:t>Technology</a:t>
            </a:r>
            <a:endParaRPr lang="en-CA" sz="1050" dirty="0">
              <a:solidFill>
                <a:schemeClr val="bg1"/>
              </a:solidFill>
            </a:endParaRPr>
          </a:p>
        </p:txBody>
      </p:sp>
    </p:spTree>
    <p:extLst>
      <p:ext uri="{BB962C8B-B14F-4D97-AF65-F5344CB8AC3E}">
        <p14:creationId xmlns:p14="http://schemas.microsoft.com/office/powerpoint/2010/main" val="3183210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0"/>
          <p:cNvSpPr/>
          <p:nvPr/>
        </p:nvSpPr>
        <p:spPr>
          <a:xfrm rot="388646">
            <a:off x="1573637" y="2107681"/>
            <a:ext cx="6089101" cy="1103003"/>
          </a:xfrm>
          <a:custGeom>
            <a:avLst/>
            <a:gdLst>
              <a:gd name="connsiteX0" fmla="*/ 0 w 5827059"/>
              <a:gd name="connsiteY0" fmla="*/ 1745129 h 1745129"/>
              <a:gd name="connsiteX1" fmla="*/ 2468283 w 5827059"/>
              <a:gd name="connsiteY1" fmla="*/ 496047 h 1745129"/>
              <a:gd name="connsiteX2" fmla="*/ 5827059 w 5827059"/>
              <a:gd name="connsiteY2" fmla="*/ 0 h 1745129"/>
              <a:gd name="connsiteX0" fmla="*/ 0 w 5827059"/>
              <a:gd name="connsiteY0" fmla="*/ 1745129 h 1745129"/>
              <a:gd name="connsiteX1" fmla="*/ 2813339 w 5827059"/>
              <a:gd name="connsiteY1" fmla="*/ 1151655 h 1745129"/>
              <a:gd name="connsiteX2" fmla="*/ 5827059 w 5827059"/>
              <a:gd name="connsiteY2" fmla="*/ 0 h 1745129"/>
            </a:gdLst>
            <a:ahLst/>
            <a:cxnLst>
              <a:cxn ang="0">
                <a:pos x="connsiteX0" y="connsiteY0"/>
              </a:cxn>
              <a:cxn ang="0">
                <a:pos x="connsiteX1" y="connsiteY1"/>
              </a:cxn>
              <a:cxn ang="0">
                <a:pos x="connsiteX2" y="connsiteY2"/>
              </a:cxn>
            </a:cxnLst>
            <a:rect l="l" t="t" r="r" b="b"/>
            <a:pathLst>
              <a:path w="5827059" h="1745129">
                <a:moveTo>
                  <a:pt x="0" y="1745129"/>
                </a:moveTo>
                <a:cubicBezTo>
                  <a:pt x="748553" y="1266015"/>
                  <a:pt x="1842163" y="1442510"/>
                  <a:pt x="2813339" y="1151655"/>
                </a:cubicBezTo>
                <a:cubicBezTo>
                  <a:pt x="3784515" y="860800"/>
                  <a:pt x="4633259" y="102596"/>
                  <a:pt x="5827059" y="0"/>
                </a:cubicBezTo>
              </a:path>
            </a:pathLst>
          </a:custGeom>
          <a:ln w="819150">
            <a:gradFill>
              <a:gsLst>
                <a:gs pos="0">
                  <a:srgbClr val="ABBC8E"/>
                </a:gs>
                <a:gs pos="46000">
                  <a:srgbClr val="749B4C"/>
                </a:gs>
                <a:gs pos="83000">
                  <a:srgbClr val="ABBC8E"/>
                </a:gs>
                <a:gs pos="100000">
                  <a:srgbClr val="9FA655"/>
                </a:gs>
              </a:gsLst>
              <a:lin ang="5400000" scaled="1"/>
            </a:gradFill>
          </a:ln>
        </p:spPr>
        <p:style>
          <a:lnRef idx="3">
            <a:schemeClr val="accent6"/>
          </a:lnRef>
          <a:fillRef idx="0">
            <a:schemeClr val="accent6"/>
          </a:fillRef>
          <a:effectRef idx="2">
            <a:schemeClr val="accent6"/>
          </a:effectRef>
          <a:fontRef idx="minor">
            <a:schemeClr val="tx1"/>
          </a:fontRef>
        </p:style>
        <p:txBody>
          <a:bodyPr rtlCol="0" anchor="ctr"/>
          <a:lstStyle/>
          <a:p>
            <a:pPr algn="ctr" defTabSz="685800"/>
            <a:endParaRPr lang="en-US" sz="1350">
              <a:solidFill>
                <a:srgbClr val="111111"/>
              </a:solidFill>
              <a:latin typeface="Calibri"/>
            </a:endParaRPr>
          </a:p>
        </p:txBody>
      </p:sp>
      <p:grpSp>
        <p:nvGrpSpPr>
          <p:cNvPr id="51" name="Group 50"/>
          <p:cNvGrpSpPr/>
          <p:nvPr/>
        </p:nvGrpSpPr>
        <p:grpSpPr>
          <a:xfrm>
            <a:off x="1618282" y="1986146"/>
            <a:ext cx="5976953" cy="1311046"/>
            <a:chOff x="915645" y="2759736"/>
            <a:chExt cx="7060976" cy="1748061"/>
          </a:xfrm>
        </p:grpSpPr>
        <p:sp>
          <p:nvSpPr>
            <p:cNvPr id="52" name="Freeform 51"/>
            <p:cNvSpPr/>
            <p:nvPr/>
          </p:nvSpPr>
          <p:spPr>
            <a:xfrm rot="522024">
              <a:off x="915645" y="2759736"/>
              <a:ext cx="7060976" cy="1745129"/>
            </a:xfrm>
            <a:custGeom>
              <a:avLst/>
              <a:gdLst>
                <a:gd name="connsiteX0" fmla="*/ 0 w 5827059"/>
                <a:gd name="connsiteY0" fmla="*/ 1745129 h 1745129"/>
                <a:gd name="connsiteX1" fmla="*/ 2468283 w 5827059"/>
                <a:gd name="connsiteY1" fmla="*/ 496047 h 1745129"/>
                <a:gd name="connsiteX2" fmla="*/ 5827059 w 5827059"/>
                <a:gd name="connsiteY2" fmla="*/ 0 h 1745129"/>
                <a:gd name="connsiteX0" fmla="*/ 0 w 5827059"/>
                <a:gd name="connsiteY0" fmla="*/ 1745129 h 1745129"/>
                <a:gd name="connsiteX1" fmla="*/ 2813339 w 5827059"/>
                <a:gd name="connsiteY1" fmla="*/ 1151655 h 1745129"/>
                <a:gd name="connsiteX2" fmla="*/ 5827059 w 5827059"/>
                <a:gd name="connsiteY2" fmla="*/ 0 h 1745129"/>
              </a:gdLst>
              <a:ahLst/>
              <a:cxnLst>
                <a:cxn ang="0">
                  <a:pos x="connsiteX0" y="connsiteY0"/>
                </a:cxn>
                <a:cxn ang="0">
                  <a:pos x="connsiteX1" y="connsiteY1"/>
                </a:cxn>
                <a:cxn ang="0">
                  <a:pos x="connsiteX2" y="connsiteY2"/>
                </a:cxn>
              </a:cxnLst>
              <a:rect l="l" t="t" r="r" b="b"/>
              <a:pathLst>
                <a:path w="5827059" h="1745129">
                  <a:moveTo>
                    <a:pt x="0" y="1745129"/>
                  </a:moveTo>
                  <a:cubicBezTo>
                    <a:pt x="748553" y="1266015"/>
                    <a:pt x="1842163" y="1442510"/>
                    <a:pt x="2813339" y="1151655"/>
                  </a:cubicBezTo>
                  <a:cubicBezTo>
                    <a:pt x="3784515" y="860800"/>
                    <a:pt x="4633259" y="102596"/>
                    <a:pt x="5827059" y="0"/>
                  </a:cubicBezTo>
                </a:path>
              </a:pathLst>
            </a:custGeom>
            <a:ln w="298450"/>
          </p:spPr>
          <p:style>
            <a:lnRef idx="3">
              <a:schemeClr val="accent6"/>
            </a:lnRef>
            <a:fillRef idx="0">
              <a:schemeClr val="accent6"/>
            </a:fillRef>
            <a:effectRef idx="2">
              <a:schemeClr val="accent6"/>
            </a:effectRef>
            <a:fontRef idx="minor">
              <a:schemeClr val="tx1"/>
            </a:fontRef>
          </p:style>
          <p:txBody>
            <a:bodyPr rtlCol="0" anchor="ctr"/>
            <a:lstStyle/>
            <a:p>
              <a:pPr algn="ctr" defTabSz="685800"/>
              <a:endParaRPr lang="en-US" sz="1350">
                <a:solidFill>
                  <a:srgbClr val="111111"/>
                </a:solidFill>
                <a:latin typeface="Calibri"/>
              </a:endParaRPr>
            </a:p>
          </p:txBody>
        </p:sp>
        <p:sp>
          <p:nvSpPr>
            <p:cNvPr id="53" name="Freeform 52"/>
            <p:cNvSpPr/>
            <p:nvPr/>
          </p:nvSpPr>
          <p:spPr>
            <a:xfrm rot="522024">
              <a:off x="915645" y="2762668"/>
              <a:ext cx="7060976" cy="1745129"/>
            </a:xfrm>
            <a:custGeom>
              <a:avLst/>
              <a:gdLst>
                <a:gd name="connsiteX0" fmla="*/ 0 w 5827059"/>
                <a:gd name="connsiteY0" fmla="*/ 1745129 h 1745129"/>
                <a:gd name="connsiteX1" fmla="*/ 2468283 w 5827059"/>
                <a:gd name="connsiteY1" fmla="*/ 496047 h 1745129"/>
                <a:gd name="connsiteX2" fmla="*/ 5827059 w 5827059"/>
                <a:gd name="connsiteY2" fmla="*/ 0 h 1745129"/>
                <a:gd name="connsiteX0" fmla="*/ 0 w 5827059"/>
                <a:gd name="connsiteY0" fmla="*/ 1745129 h 1745129"/>
                <a:gd name="connsiteX1" fmla="*/ 2813339 w 5827059"/>
                <a:gd name="connsiteY1" fmla="*/ 1151655 h 1745129"/>
                <a:gd name="connsiteX2" fmla="*/ 5827059 w 5827059"/>
                <a:gd name="connsiteY2" fmla="*/ 0 h 1745129"/>
              </a:gdLst>
              <a:ahLst/>
              <a:cxnLst>
                <a:cxn ang="0">
                  <a:pos x="connsiteX0" y="connsiteY0"/>
                </a:cxn>
                <a:cxn ang="0">
                  <a:pos x="connsiteX1" y="connsiteY1"/>
                </a:cxn>
                <a:cxn ang="0">
                  <a:pos x="connsiteX2" y="connsiteY2"/>
                </a:cxn>
              </a:cxnLst>
              <a:rect l="l" t="t" r="r" b="b"/>
              <a:pathLst>
                <a:path w="5827059" h="1745129">
                  <a:moveTo>
                    <a:pt x="0" y="1745129"/>
                  </a:moveTo>
                  <a:cubicBezTo>
                    <a:pt x="748553" y="1266015"/>
                    <a:pt x="1842163" y="1442510"/>
                    <a:pt x="2813339" y="1151655"/>
                  </a:cubicBezTo>
                  <a:cubicBezTo>
                    <a:pt x="3784515" y="860800"/>
                    <a:pt x="4633259" y="102596"/>
                    <a:pt x="5827059" y="0"/>
                  </a:cubicBezTo>
                </a:path>
              </a:pathLst>
            </a:cu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defTabSz="685800"/>
              <a:endParaRPr lang="en-US" sz="1350">
                <a:solidFill>
                  <a:srgbClr val="111111"/>
                </a:solidFill>
                <a:latin typeface="Calibri"/>
              </a:endParaRPr>
            </a:p>
          </p:txBody>
        </p:sp>
      </p:grpSp>
      <p:sp>
        <p:nvSpPr>
          <p:cNvPr id="36" name="TextBox 35"/>
          <p:cNvSpPr txBox="1"/>
          <p:nvPr/>
        </p:nvSpPr>
        <p:spPr>
          <a:xfrm>
            <a:off x="1863311" y="2457765"/>
            <a:ext cx="415498" cy="230832"/>
          </a:xfrm>
          <a:prstGeom prst="rect">
            <a:avLst/>
          </a:prstGeom>
          <a:noFill/>
        </p:spPr>
        <p:txBody>
          <a:bodyPr wrap="none" rtlCol="0">
            <a:spAutoFit/>
          </a:bodyPr>
          <a:lstStyle/>
          <a:p>
            <a:pPr defTabSz="685800"/>
            <a:r>
              <a:rPr lang="en-US" sz="900" b="1" dirty="0">
                <a:solidFill>
                  <a:srgbClr val="FFFFFF"/>
                </a:solidFill>
                <a:effectLst>
                  <a:outerShdw blurRad="38100" dist="38100" dir="2700000" algn="tl">
                    <a:srgbClr val="000000">
                      <a:alpha val="43137"/>
                    </a:srgbClr>
                  </a:outerShdw>
                </a:effectLst>
                <a:latin typeface="Calibri"/>
              </a:rPr>
              <a:t>2016</a:t>
            </a:r>
          </a:p>
        </p:txBody>
      </p:sp>
      <p:pic>
        <p:nvPicPr>
          <p:cNvPr id="37" name="Picture 36" descr="File:Map pin icon.svg - Wikimedia Commons"/>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724527" y="2505778"/>
            <a:ext cx="185837" cy="237239"/>
          </a:xfrm>
          <a:prstGeom prst="rect">
            <a:avLst/>
          </a:prstGeom>
        </p:spPr>
      </p:pic>
      <p:cxnSp>
        <p:nvCxnSpPr>
          <p:cNvPr id="17" name="Elbow Connector 16"/>
          <p:cNvCxnSpPr>
            <a:endCxn id="34" idx="1"/>
          </p:cNvCxnSpPr>
          <p:nvPr/>
        </p:nvCxnSpPr>
        <p:spPr>
          <a:xfrm rot="16200000" flipH="1">
            <a:off x="1527252" y="2882497"/>
            <a:ext cx="825266" cy="263120"/>
          </a:xfrm>
          <a:prstGeom prst="bentConnector2">
            <a:avLst/>
          </a:prstGeom>
          <a:ln>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20659" y="3639719"/>
            <a:ext cx="1450317" cy="715581"/>
          </a:xfrm>
          <a:prstGeom prst="rect">
            <a:avLst/>
          </a:prstGeom>
          <a:noFill/>
        </p:spPr>
        <p:txBody>
          <a:bodyPr wrap="square" rtlCol="0">
            <a:spAutoFit/>
          </a:bodyPr>
          <a:lstStyle/>
          <a:p>
            <a:pPr defTabSz="685800"/>
            <a:r>
              <a:rPr lang="en-US" sz="675" b="1" dirty="0">
                <a:solidFill>
                  <a:srgbClr val="009AA6"/>
                </a:solidFill>
                <a:latin typeface="Calibri"/>
              </a:rPr>
              <a:t>APPLICATION MODERNIZATION</a:t>
            </a:r>
          </a:p>
          <a:p>
            <a:pPr marL="81000" indent="-81000" defTabSz="685800">
              <a:buFont typeface="Arial" panose="020B0604020202020204" pitchFamily="34" charset="0"/>
              <a:buChar char="•"/>
            </a:pPr>
            <a:r>
              <a:rPr lang="en-US" sz="675" dirty="0">
                <a:solidFill>
                  <a:srgbClr val="111111">
                    <a:lumMod val="75000"/>
                    <a:lumOff val="25000"/>
                  </a:srgbClr>
                </a:solidFill>
                <a:latin typeface="Calibri"/>
              </a:rPr>
              <a:t>Went live with T24</a:t>
            </a:r>
          </a:p>
          <a:p>
            <a:pPr marL="81000" indent="-81000" defTabSz="685800">
              <a:buFont typeface="Arial" panose="020B0604020202020204" pitchFamily="34" charset="0"/>
              <a:buChar char="•"/>
            </a:pPr>
            <a:r>
              <a:rPr lang="en-US" sz="675" dirty="0">
                <a:solidFill>
                  <a:srgbClr val="111111">
                    <a:lumMod val="75000"/>
                    <a:lumOff val="25000"/>
                  </a:srgbClr>
                </a:solidFill>
                <a:latin typeface="Calibri"/>
              </a:rPr>
              <a:t>Wave upgrade</a:t>
            </a:r>
          </a:p>
          <a:p>
            <a:pPr marL="81000" indent="-81000" defTabSz="685800">
              <a:buFont typeface="Arial" panose="020B0604020202020204" pitchFamily="34" charset="0"/>
              <a:buChar char="•"/>
            </a:pPr>
            <a:r>
              <a:rPr lang="en-US" sz="675" dirty="0">
                <a:solidFill>
                  <a:srgbClr val="111111">
                    <a:lumMod val="75000"/>
                    <a:lumOff val="25000"/>
                  </a:srgbClr>
                </a:solidFill>
                <a:latin typeface="Calibri"/>
              </a:rPr>
              <a:t>Wealth Management Platform</a:t>
            </a:r>
          </a:p>
          <a:p>
            <a:pPr marL="81000" indent="-81000" defTabSz="685800">
              <a:buFont typeface="Arial" panose="020B0604020202020204" pitchFamily="34" charset="0"/>
              <a:buChar char="•"/>
            </a:pPr>
            <a:r>
              <a:rPr lang="en-US" sz="675" dirty="0">
                <a:solidFill>
                  <a:srgbClr val="111111">
                    <a:lumMod val="75000"/>
                    <a:lumOff val="25000"/>
                  </a:srgbClr>
                </a:solidFill>
                <a:latin typeface="Calibri"/>
              </a:rPr>
              <a:t>Initiation of the Enterprise Data Warehouse Program</a:t>
            </a:r>
          </a:p>
        </p:txBody>
      </p:sp>
      <p:sp>
        <p:nvSpPr>
          <p:cNvPr id="18" name="TextBox 17"/>
          <p:cNvSpPr txBox="1"/>
          <p:nvPr/>
        </p:nvSpPr>
        <p:spPr>
          <a:xfrm>
            <a:off x="3294965" y="1292163"/>
            <a:ext cx="1250292" cy="1015663"/>
          </a:xfrm>
          <a:prstGeom prst="rect">
            <a:avLst/>
          </a:prstGeom>
          <a:noFill/>
        </p:spPr>
        <p:txBody>
          <a:bodyPr wrap="square" rtlCol="0">
            <a:spAutoFit/>
          </a:bodyPr>
          <a:lstStyle/>
          <a:p>
            <a:pPr defTabSz="685800"/>
            <a:r>
              <a:rPr lang="en-US" sz="600" b="1" dirty="0">
                <a:solidFill>
                  <a:srgbClr val="9E7C0C"/>
                </a:solidFill>
                <a:latin typeface="Calibri"/>
              </a:rPr>
              <a:t>LEVERAGING INFORMATION &amp; DIGITAL TRANSFORMATION</a:t>
            </a:r>
          </a:p>
          <a:p>
            <a:pPr marL="81000" indent="-81000" defTabSz="685800">
              <a:buFont typeface="Arial" panose="020B0604020202020204" pitchFamily="34" charset="0"/>
              <a:buChar char="•"/>
            </a:pPr>
            <a:r>
              <a:rPr lang="en-US" sz="600" dirty="0">
                <a:solidFill>
                  <a:srgbClr val="111111">
                    <a:lumMod val="75000"/>
                    <a:lumOff val="25000"/>
                  </a:srgbClr>
                </a:solidFill>
              </a:rPr>
              <a:t>Enterprise Data Warehouse </a:t>
            </a:r>
            <a:r>
              <a:rPr lang="en-US" sz="600" dirty="0" smtClean="0">
                <a:solidFill>
                  <a:srgbClr val="111111">
                    <a:lumMod val="75000"/>
                    <a:lumOff val="25000"/>
                  </a:srgbClr>
                </a:solidFill>
              </a:rPr>
              <a:t>Project</a:t>
            </a:r>
          </a:p>
          <a:p>
            <a:pPr marL="81000" indent="-81000" defTabSz="685800">
              <a:buFont typeface="Arial" panose="020B0604020202020204" pitchFamily="34" charset="0"/>
              <a:buChar char="•"/>
            </a:pPr>
            <a:r>
              <a:rPr lang="en-CA" sz="600" dirty="0">
                <a:solidFill>
                  <a:srgbClr val="111111">
                    <a:lumMod val="75000"/>
                    <a:lumOff val="25000"/>
                  </a:srgbClr>
                </a:solidFill>
              </a:rPr>
              <a:t>Enterprise Information  Management </a:t>
            </a:r>
          </a:p>
          <a:p>
            <a:pPr marL="81000" indent="-81000" defTabSz="685800">
              <a:buFont typeface="Arial" panose="020B0604020202020204" pitchFamily="34" charset="0"/>
              <a:buChar char="•"/>
            </a:pPr>
            <a:r>
              <a:rPr lang="en-CA" sz="600" dirty="0" smtClean="0">
                <a:solidFill>
                  <a:srgbClr val="111111">
                    <a:lumMod val="75000"/>
                    <a:lumOff val="25000"/>
                  </a:srgbClr>
                </a:solidFill>
              </a:rPr>
              <a:t>Information </a:t>
            </a:r>
            <a:r>
              <a:rPr lang="en-CA" sz="600" dirty="0">
                <a:solidFill>
                  <a:srgbClr val="111111">
                    <a:lumMod val="75000"/>
                    <a:lumOff val="25000"/>
                  </a:srgbClr>
                </a:solidFill>
              </a:rPr>
              <a:t>Integration</a:t>
            </a:r>
          </a:p>
          <a:p>
            <a:pPr marL="81000" indent="-81000" defTabSz="685800">
              <a:buFont typeface="Arial" panose="020B0604020202020204" pitchFamily="34" charset="0"/>
              <a:buChar char="•"/>
            </a:pPr>
            <a:r>
              <a:rPr lang="en-US" sz="600" dirty="0">
                <a:solidFill>
                  <a:srgbClr val="111111">
                    <a:lumMod val="75000"/>
                    <a:lumOff val="25000"/>
                  </a:srgbClr>
                </a:solidFill>
              </a:rPr>
              <a:t>Small Business platform</a:t>
            </a:r>
          </a:p>
          <a:p>
            <a:pPr marL="81000" indent="-81000" defTabSz="685800">
              <a:buFont typeface="Arial" panose="020B0604020202020204" pitchFamily="34" charset="0"/>
              <a:buChar char="•"/>
            </a:pPr>
            <a:r>
              <a:rPr lang="en-US" sz="600" dirty="0">
                <a:solidFill>
                  <a:srgbClr val="111111">
                    <a:lumMod val="75000"/>
                    <a:lumOff val="25000"/>
                  </a:srgbClr>
                </a:solidFill>
              </a:rPr>
              <a:t>Remote Deposit </a:t>
            </a:r>
            <a:r>
              <a:rPr lang="en-US" sz="600" dirty="0" smtClean="0">
                <a:solidFill>
                  <a:srgbClr val="111111">
                    <a:lumMod val="75000"/>
                    <a:lumOff val="25000"/>
                  </a:srgbClr>
                </a:solidFill>
              </a:rPr>
              <a:t>Capture</a:t>
            </a:r>
            <a:endParaRPr lang="en-CA" sz="600" dirty="0" smtClean="0">
              <a:solidFill>
                <a:srgbClr val="111111">
                  <a:lumMod val="75000"/>
                  <a:lumOff val="25000"/>
                </a:srgbClr>
              </a:solidFill>
              <a:latin typeface="Calibri"/>
            </a:endParaRPr>
          </a:p>
          <a:p>
            <a:pPr marL="81000" indent="-81000" defTabSz="685800">
              <a:buFont typeface="Arial" panose="020B0604020202020204" pitchFamily="34" charset="0"/>
              <a:buChar char="•"/>
            </a:pPr>
            <a:r>
              <a:rPr lang="en-CA" sz="600" dirty="0" smtClean="0">
                <a:solidFill>
                  <a:srgbClr val="111111">
                    <a:lumMod val="75000"/>
                    <a:lumOff val="25000"/>
                  </a:srgbClr>
                </a:solidFill>
                <a:latin typeface="Calibri"/>
              </a:rPr>
              <a:t>Launch </a:t>
            </a:r>
            <a:r>
              <a:rPr lang="en-CA" sz="600" dirty="0">
                <a:solidFill>
                  <a:srgbClr val="111111">
                    <a:lumMod val="75000"/>
                    <a:lumOff val="25000"/>
                  </a:srgbClr>
                </a:solidFill>
                <a:latin typeface="Calibri"/>
              </a:rPr>
              <a:t>and Motive rebranding </a:t>
            </a:r>
          </a:p>
        </p:txBody>
      </p:sp>
      <p:sp>
        <p:nvSpPr>
          <p:cNvPr id="26" name="TextBox 25"/>
          <p:cNvSpPr txBox="1"/>
          <p:nvPr/>
        </p:nvSpPr>
        <p:spPr>
          <a:xfrm>
            <a:off x="2907082" y="2892614"/>
            <a:ext cx="415498" cy="230832"/>
          </a:xfrm>
          <a:prstGeom prst="rect">
            <a:avLst/>
          </a:prstGeom>
          <a:noFill/>
        </p:spPr>
        <p:txBody>
          <a:bodyPr wrap="none" rtlCol="0">
            <a:spAutoFit/>
          </a:bodyPr>
          <a:lstStyle/>
          <a:p>
            <a:pPr defTabSz="685800"/>
            <a:r>
              <a:rPr lang="en-US" sz="900" b="1" dirty="0">
                <a:solidFill>
                  <a:srgbClr val="FFFFFF"/>
                </a:solidFill>
                <a:effectLst>
                  <a:outerShdw blurRad="38100" dist="38100" dir="2700000" algn="tl">
                    <a:srgbClr val="000000">
                      <a:alpha val="43137"/>
                    </a:srgbClr>
                  </a:outerShdw>
                </a:effectLst>
                <a:latin typeface="Calibri"/>
              </a:rPr>
              <a:t>2017</a:t>
            </a:r>
          </a:p>
        </p:txBody>
      </p:sp>
      <p:pic>
        <p:nvPicPr>
          <p:cNvPr id="28" name="Picture 27" descr="File:Map pin icon.svg - Wikimedia Commons"/>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0800000">
            <a:off x="3004033" y="2685168"/>
            <a:ext cx="185837" cy="237239"/>
          </a:xfrm>
          <a:prstGeom prst="rect">
            <a:avLst/>
          </a:prstGeom>
        </p:spPr>
      </p:pic>
      <p:sp>
        <p:nvSpPr>
          <p:cNvPr id="34" name="Rounded Rectangle 33"/>
          <p:cNvSpPr/>
          <p:nvPr/>
        </p:nvSpPr>
        <p:spPr>
          <a:xfrm>
            <a:off x="2071444" y="3245472"/>
            <a:ext cx="481379" cy="362438"/>
          </a:xfrm>
          <a:prstGeom prst="round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endParaRPr lang="en-US" sz="1350">
              <a:solidFill>
                <a:srgbClr val="FFFFFF"/>
              </a:solidFill>
              <a:latin typeface="Calibri"/>
            </a:endParaRPr>
          </a:p>
        </p:txBody>
      </p:sp>
      <p:sp>
        <p:nvSpPr>
          <p:cNvPr id="32" name="Rounded Rectangle 31"/>
          <p:cNvSpPr/>
          <p:nvPr/>
        </p:nvSpPr>
        <p:spPr>
          <a:xfrm>
            <a:off x="3325713" y="845231"/>
            <a:ext cx="481379" cy="362438"/>
          </a:xfrm>
          <a:prstGeom prst="round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endParaRPr lang="en-US" sz="1350">
              <a:solidFill>
                <a:srgbClr val="FFFFFF"/>
              </a:solidFill>
              <a:latin typeface="Calibri"/>
            </a:endParaRPr>
          </a:p>
        </p:txBody>
      </p:sp>
      <p:cxnSp>
        <p:nvCxnSpPr>
          <p:cNvPr id="39" name="Elbow Connector 38"/>
          <p:cNvCxnSpPr/>
          <p:nvPr/>
        </p:nvCxnSpPr>
        <p:spPr>
          <a:xfrm rot="5400000" flipH="1" flipV="1">
            <a:off x="2306881" y="1810783"/>
            <a:ext cx="1808880" cy="228785"/>
          </a:xfrm>
          <a:prstGeom prst="bentConnector2">
            <a:avLst/>
          </a:prstGeom>
          <a:ln>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97940" y="2487607"/>
            <a:ext cx="415498" cy="230832"/>
          </a:xfrm>
          <a:prstGeom prst="rect">
            <a:avLst/>
          </a:prstGeom>
          <a:noFill/>
        </p:spPr>
        <p:txBody>
          <a:bodyPr wrap="none" rtlCol="0">
            <a:spAutoFit/>
          </a:bodyPr>
          <a:lstStyle/>
          <a:p>
            <a:pPr defTabSz="685800"/>
            <a:r>
              <a:rPr lang="en-US" sz="900" b="1" dirty="0">
                <a:solidFill>
                  <a:srgbClr val="FFFFFF"/>
                </a:solidFill>
                <a:effectLst>
                  <a:outerShdw blurRad="38100" dist="38100" dir="2700000" algn="tl">
                    <a:srgbClr val="000000">
                      <a:alpha val="43137"/>
                    </a:srgbClr>
                  </a:outerShdw>
                </a:effectLst>
                <a:latin typeface="Calibri"/>
              </a:rPr>
              <a:t>2018</a:t>
            </a:r>
          </a:p>
        </p:txBody>
      </p:sp>
      <p:sp>
        <p:nvSpPr>
          <p:cNvPr id="41" name="TextBox 40"/>
          <p:cNvSpPr txBox="1"/>
          <p:nvPr/>
        </p:nvSpPr>
        <p:spPr>
          <a:xfrm>
            <a:off x="5742292" y="2601424"/>
            <a:ext cx="415498" cy="230832"/>
          </a:xfrm>
          <a:prstGeom prst="rect">
            <a:avLst/>
          </a:prstGeom>
          <a:noFill/>
        </p:spPr>
        <p:txBody>
          <a:bodyPr wrap="none" rtlCol="0">
            <a:spAutoFit/>
          </a:bodyPr>
          <a:lstStyle/>
          <a:p>
            <a:pPr defTabSz="685800"/>
            <a:r>
              <a:rPr lang="en-US" sz="900" b="1" dirty="0">
                <a:solidFill>
                  <a:srgbClr val="FFFFFF"/>
                </a:solidFill>
                <a:effectLst>
                  <a:outerShdw blurRad="38100" dist="38100" dir="2700000" algn="tl">
                    <a:srgbClr val="000000">
                      <a:alpha val="43137"/>
                    </a:srgbClr>
                  </a:outerShdw>
                </a:effectLst>
                <a:latin typeface="Calibri"/>
              </a:rPr>
              <a:t>2019</a:t>
            </a:r>
          </a:p>
        </p:txBody>
      </p:sp>
      <p:pic>
        <p:nvPicPr>
          <p:cNvPr id="45" name="Picture 44" descr="File:Map pin icon.svg - Wikimedia Commons"/>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456006" y="2566099"/>
            <a:ext cx="185837" cy="237239"/>
          </a:xfrm>
          <a:prstGeom prst="rect">
            <a:avLst/>
          </a:prstGeom>
        </p:spPr>
      </p:pic>
      <p:pic>
        <p:nvPicPr>
          <p:cNvPr id="47" name="Picture 46" descr="File:Map pin icon.svg - Wikimedia Commons"/>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0800000">
            <a:off x="5602405" y="2474333"/>
            <a:ext cx="185837" cy="237239"/>
          </a:xfrm>
          <a:prstGeom prst="rect">
            <a:avLst/>
          </a:prstGeom>
        </p:spPr>
      </p:pic>
      <p:cxnSp>
        <p:nvCxnSpPr>
          <p:cNvPr id="58" name="Elbow Connector 57"/>
          <p:cNvCxnSpPr>
            <a:endCxn id="60" idx="1"/>
          </p:cNvCxnSpPr>
          <p:nvPr/>
        </p:nvCxnSpPr>
        <p:spPr>
          <a:xfrm rot="16200000" flipH="1">
            <a:off x="4317592" y="2882179"/>
            <a:ext cx="776681" cy="319418"/>
          </a:xfrm>
          <a:prstGeom prst="bentConnector2">
            <a:avLst/>
          </a:prstGeom>
          <a:ln>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339092" y="3825748"/>
            <a:ext cx="1422302" cy="830997"/>
          </a:xfrm>
          <a:prstGeom prst="rect">
            <a:avLst/>
          </a:prstGeom>
          <a:noFill/>
        </p:spPr>
        <p:txBody>
          <a:bodyPr wrap="square" rtlCol="0">
            <a:spAutoFit/>
          </a:bodyPr>
          <a:lstStyle/>
          <a:p>
            <a:pPr marL="81000" indent="-81000" defTabSz="685800">
              <a:buFont typeface="Arial" panose="020B0604020202020204" pitchFamily="34" charset="0"/>
              <a:buChar char="•"/>
            </a:pPr>
            <a:r>
              <a:rPr lang="en-CA" sz="600" dirty="0">
                <a:solidFill>
                  <a:srgbClr val="111111">
                    <a:lumMod val="75000"/>
                    <a:lumOff val="25000"/>
                  </a:srgbClr>
                </a:solidFill>
                <a:latin typeface="Calibri"/>
              </a:rPr>
              <a:t>Human Resources Information System (HRIS)</a:t>
            </a:r>
          </a:p>
          <a:p>
            <a:pPr marL="81000" indent="-81000" defTabSz="685800">
              <a:buFont typeface="Arial" panose="020B0604020202020204" pitchFamily="34" charset="0"/>
              <a:buChar char="•"/>
            </a:pPr>
            <a:r>
              <a:rPr lang="en-CA" sz="600" dirty="0">
                <a:solidFill>
                  <a:srgbClr val="111111">
                    <a:lumMod val="75000"/>
                    <a:lumOff val="25000"/>
                  </a:srgbClr>
                </a:solidFill>
                <a:latin typeface="Calibri"/>
              </a:rPr>
              <a:t>Enterprise Document Management</a:t>
            </a: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Mortgage Back Securities (MBS)</a:t>
            </a:r>
            <a:endParaRPr lang="en-CA" sz="600" dirty="0">
              <a:solidFill>
                <a:srgbClr val="111111">
                  <a:lumMod val="75000"/>
                  <a:lumOff val="25000"/>
                </a:srgbClr>
              </a:solidFill>
              <a:latin typeface="Calibri"/>
            </a:endParaRPr>
          </a:p>
          <a:p>
            <a:pPr marL="81000" indent="-81000" defTabSz="685800">
              <a:buFont typeface="Arial" panose="020B0604020202020204" pitchFamily="34" charset="0"/>
              <a:buChar char="•"/>
            </a:pPr>
            <a:r>
              <a:rPr lang="en-CA" sz="600" dirty="0">
                <a:solidFill>
                  <a:srgbClr val="111111">
                    <a:lumMod val="75000"/>
                    <a:lumOff val="25000"/>
                  </a:srgbClr>
                </a:solidFill>
                <a:latin typeface="Calibri"/>
              </a:rPr>
              <a:t>Remote Deposit Capture - Mobile</a:t>
            </a:r>
          </a:p>
          <a:p>
            <a:pPr marL="81000" indent="-81000" defTabSz="685800">
              <a:buFont typeface="Arial" panose="020B0604020202020204" pitchFamily="34" charset="0"/>
              <a:buChar char="•"/>
            </a:pPr>
            <a:r>
              <a:rPr lang="en-CA" sz="600" dirty="0">
                <a:solidFill>
                  <a:srgbClr val="111111">
                    <a:lumMod val="75000"/>
                    <a:lumOff val="25000"/>
                  </a:srgbClr>
                </a:solidFill>
                <a:latin typeface="Calibri"/>
              </a:rPr>
              <a:t>Funds Transfer Pricing - TIP</a:t>
            </a:r>
          </a:p>
          <a:p>
            <a:pPr marL="81000" indent="-81000" defTabSz="685800">
              <a:buFont typeface="Arial" panose="020B0604020202020204" pitchFamily="34" charset="0"/>
              <a:buChar char="•"/>
            </a:pPr>
            <a:r>
              <a:rPr lang="en-CA" sz="600" dirty="0">
                <a:solidFill>
                  <a:srgbClr val="111111">
                    <a:lumMod val="75000"/>
                    <a:lumOff val="25000"/>
                  </a:srgbClr>
                </a:solidFill>
                <a:latin typeface="Calibri"/>
              </a:rPr>
              <a:t>Mortgage Back Securities</a:t>
            </a: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Adobe LiveCycle Upgrade</a:t>
            </a:r>
          </a:p>
        </p:txBody>
      </p:sp>
      <p:grpSp>
        <p:nvGrpSpPr>
          <p:cNvPr id="7" name="Group 6"/>
          <p:cNvGrpSpPr/>
          <p:nvPr/>
        </p:nvGrpSpPr>
        <p:grpSpPr>
          <a:xfrm>
            <a:off x="4865641" y="3249010"/>
            <a:ext cx="481379" cy="362438"/>
            <a:chOff x="4047252" y="4323798"/>
            <a:chExt cx="641838" cy="483251"/>
          </a:xfrm>
        </p:grpSpPr>
        <p:sp>
          <p:nvSpPr>
            <p:cNvPr id="60" name="Rounded Rectangle 59"/>
            <p:cNvSpPr/>
            <p:nvPr/>
          </p:nvSpPr>
          <p:spPr>
            <a:xfrm>
              <a:off x="4047252" y="4323798"/>
              <a:ext cx="641838" cy="483251"/>
            </a:xfrm>
            <a:prstGeom prst="roundRect">
              <a:avLst/>
            </a:prstGeom>
            <a:solidFill>
              <a:srgbClr val="59515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endParaRPr lang="en-US" sz="1350">
                <a:solidFill>
                  <a:srgbClr val="FFFFFF"/>
                </a:solidFill>
                <a:latin typeface="Calibri"/>
              </a:endParaRPr>
            </a:p>
          </p:txBody>
        </p:sp>
        <p:grpSp>
          <p:nvGrpSpPr>
            <p:cNvPr id="55" name="Group 54"/>
            <p:cNvGrpSpPr/>
            <p:nvPr/>
          </p:nvGrpSpPr>
          <p:grpSpPr>
            <a:xfrm>
              <a:off x="4354515" y="4437542"/>
              <a:ext cx="271708" cy="255764"/>
              <a:chOff x="1688186" y="749079"/>
              <a:chExt cx="483410" cy="525571"/>
            </a:xfrm>
          </p:grpSpPr>
          <p:pic>
            <p:nvPicPr>
              <p:cNvPr id="56" name="Picture 55" descr="File:Smartphone icon - Noun Project 283536.svg - Wikimedia Commons"/>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768754" y="871808"/>
                <a:ext cx="402842" cy="402842"/>
              </a:xfrm>
              <a:prstGeom prst="rect">
                <a:avLst/>
              </a:prstGeom>
            </p:spPr>
          </p:pic>
          <p:pic>
            <p:nvPicPr>
              <p:cNvPr id="57" name="Picture 56" descr="Mobile Learning and The Flipped Classroom: The Full Picture by @jackiegerstein"/>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88186" y="749079"/>
                <a:ext cx="483410" cy="483410"/>
              </a:xfrm>
              <a:prstGeom prst="rect">
                <a:avLst/>
              </a:prstGeom>
            </p:spPr>
          </p:pic>
        </p:grpSp>
        <p:pic>
          <p:nvPicPr>
            <p:cNvPr id="79" name="Picture 78" descr="how to give transparent border around an object in illustrator? - Graphic Design Stack Exchange"/>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89772" y="4381647"/>
              <a:ext cx="332608" cy="332608"/>
            </a:xfrm>
            <a:prstGeom prst="rect">
              <a:avLst/>
            </a:prstGeom>
          </p:spPr>
        </p:pic>
      </p:grpSp>
      <p:cxnSp>
        <p:nvCxnSpPr>
          <p:cNvPr id="80" name="Elbow Connector 79"/>
          <p:cNvCxnSpPr/>
          <p:nvPr/>
        </p:nvCxnSpPr>
        <p:spPr>
          <a:xfrm rot="10800000" flipH="1">
            <a:off x="5689609" y="825514"/>
            <a:ext cx="167299" cy="1797325"/>
          </a:xfrm>
          <a:prstGeom prst="bentConnector3">
            <a:avLst>
              <a:gd name="adj1" fmla="val -16683"/>
            </a:avLst>
          </a:prstGeom>
          <a:ln>
            <a:solidFill>
              <a:schemeClr val="bg1">
                <a:lumMod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10760" y="1065397"/>
            <a:ext cx="1338477" cy="923330"/>
          </a:xfrm>
          <a:prstGeom prst="rect">
            <a:avLst/>
          </a:prstGeom>
          <a:noFill/>
        </p:spPr>
        <p:txBody>
          <a:bodyPr wrap="square" rtlCol="0">
            <a:spAutoFit/>
          </a:bodyPr>
          <a:lstStyle/>
          <a:p>
            <a:pPr defTabSz="685800"/>
            <a:r>
              <a:rPr lang="en-US" sz="600" b="1" dirty="0">
                <a:solidFill>
                  <a:srgbClr val="009AA6"/>
                </a:solidFill>
                <a:latin typeface="Calibri"/>
              </a:rPr>
              <a:t>WORKPLACE OPTIMIZATION</a:t>
            </a:r>
          </a:p>
          <a:p>
            <a:pPr marL="81000" indent="-81000" defTabSz="685800">
              <a:buFont typeface="Arial" panose="020B0604020202020204" pitchFamily="34" charset="0"/>
              <a:buChar char="•"/>
            </a:pPr>
            <a:r>
              <a:rPr lang="en-US" sz="600" dirty="0">
                <a:solidFill>
                  <a:srgbClr val="111111">
                    <a:lumMod val="75000"/>
                    <a:lumOff val="25000"/>
                  </a:srgbClr>
                </a:solidFill>
              </a:rPr>
              <a:t>Enterprise Data Warehouse</a:t>
            </a:r>
          </a:p>
          <a:p>
            <a:pPr marL="81000" indent="-81000" defTabSz="685800">
              <a:buFont typeface="Arial" panose="020B0604020202020204" pitchFamily="34" charset="0"/>
              <a:buChar char="•"/>
            </a:pPr>
            <a:r>
              <a:rPr lang="en-US" sz="600" dirty="0">
                <a:solidFill>
                  <a:srgbClr val="111111">
                    <a:lumMod val="75000"/>
                    <a:lumOff val="25000"/>
                  </a:srgbClr>
                </a:solidFill>
              </a:rPr>
              <a:t>Enterprise Info. Mgmt.</a:t>
            </a:r>
          </a:p>
          <a:p>
            <a:pPr marL="81000" indent="-81000" defTabSz="685800">
              <a:buFont typeface="Arial" panose="020B0604020202020204" pitchFamily="34" charset="0"/>
              <a:buChar char="•"/>
            </a:pPr>
            <a:r>
              <a:rPr lang="en-CA" sz="600" dirty="0" smtClean="0">
                <a:solidFill>
                  <a:srgbClr val="111111">
                    <a:lumMod val="75000"/>
                    <a:lumOff val="25000"/>
                  </a:srgbClr>
                </a:solidFill>
                <a:latin typeface="Calibri"/>
              </a:rPr>
              <a:t>Office </a:t>
            </a:r>
            <a:r>
              <a:rPr lang="en-CA" sz="600" dirty="0">
                <a:solidFill>
                  <a:srgbClr val="111111">
                    <a:lumMod val="75000"/>
                    <a:lumOff val="25000"/>
                  </a:srgbClr>
                </a:solidFill>
                <a:latin typeface="Calibri"/>
              </a:rPr>
              <a:t>365, Windows </a:t>
            </a:r>
            <a:r>
              <a:rPr lang="en-CA" sz="600" dirty="0" smtClean="0">
                <a:solidFill>
                  <a:srgbClr val="111111">
                    <a:lumMod val="75000"/>
                    <a:lumOff val="25000"/>
                  </a:srgbClr>
                </a:solidFill>
                <a:latin typeface="Calibri"/>
              </a:rPr>
              <a:t>10</a:t>
            </a:r>
          </a:p>
          <a:p>
            <a:pPr marL="81000" indent="-81000" defTabSz="685800">
              <a:buFont typeface="Arial" panose="020B0604020202020204" pitchFamily="34" charset="0"/>
              <a:buChar char="•"/>
            </a:pPr>
            <a:r>
              <a:rPr lang="en-US" sz="600" dirty="0">
                <a:solidFill>
                  <a:srgbClr val="111111">
                    <a:lumMod val="75000"/>
                    <a:lumOff val="25000"/>
                  </a:srgbClr>
                </a:solidFill>
              </a:rPr>
              <a:t>HRIS Phase 2</a:t>
            </a:r>
          </a:p>
          <a:p>
            <a:pPr marL="81000" indent="-81000" defTabSz="685800">
              <a:buFont typeface="Arial" panose="020B0604020202020204" pitchFamily="34" charset="0"/>
              <a:buChar char="•"/>
            </a:pPr>
            <a:r>
              <a:rPr lang="en-US" sz="600" dirty="0" smtClean="0">
                <a:solidFill>
                  <a:srgbClr val="111111">
                    <a:lumMod val="75000"/>
                    <a:lumOff val="25000"/>
                  </a:srgbClr>
                </a:solidFill>
                <a:latin typeface="Calibri"/>
              </a:rPr>
              <a:t>CWF </a:t>
            </a:r>
            <a:r>
              <a:rPr lang="en-US" sz="600" dirty="0">
                <a:solidFill>
                  <a:srgbClr val="111111">
                    <a:lumMod val="75000"/>
                    <a:lumOff val="25000"/>
                  </a:srgbClr>
                </a:solidFill>
                <a:latin typeface="Calibri"/>
              </a:rPr>
              <a:t>System Replacement</a:t>
            </a: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Target Operating Model</a:t>
            </a: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External Website Enhancements</a:t>
            </a:r>
          </a:p>
          <a:p>
            <a:pPr marL="81000" indent="-81000" defTabSz="685800">
              <a:buFont typeface="Arial" panose="020B0604020202020204" pitchFamily="34" charset="0"/>
              <a:buChar char="•"/>
            </a:pPr>
            <a:r>
              <a:rPr lang="en-US" sz="600" dirty="0" err="1" smtClean="0">
                <a:solidFill>
                  <a:srgbClr val="111111">
                    <a:lumMod val="75000"/>
                    <a:lumOff val="25000"/>
                  </a:srgbClr>
                </a:solidFill>
              </a:rPr>
              <a:t>eSign</a:t>
            </a:r>
            <a:r>
              <a:rPr lang="en-US" sz="600" dirty="0" smtClean="0">
                <a:solidFill>
                  <a:srgbClr val="111111">
                    <a:lumMod val="75000"/>
                    <a:lumOff val="25000"/>
                  </a:srgbClr>
                </a:solidFill>
              </a:rPr>
              <a:t> </a:t>
            </a:r>
            <a:r>
              <a:rPr lang="en-US" sz="600" dirty="0">
                <a:solidFill>
                  <a:srgbClr val="111111">
                    <a:lumMod val="75000"/>
                    <a:lumOff val="25000"/>
                  </a:srgbClr>
                </a:solidFill>
              </a:rPr>
              <a:t>for </a:t>
            </a:r>
            <a:r>
              <a:rPr lang="en-US" sz="600" dirty="0" smtClean="0">
                <a:solidFill>
                  <a:srgbClr val="111111">
                    <a:lumMod val="75000"/>
                    <a:lumOff val="25000"/>
                  </a:srgbClr>
                </a:solidFill>
              </a:rPr>
              <a:t>Motive</a:t>
            </a:r>
            <a:endParaRPr lang="en-CA" sz="600" dirty="0">
              <a:solidFill>
                <a:srgbClr val="111111">
                  <a:lumMod val="75000"/>
                  <a:lumOff val="25000"/>
                </a:srgbClr>
              </a:solidFill>
            </a:endParaRPr>
          </a:p>
        </p:txBody>
      </p:sp>
      <p:sp>
        <p:nvSpPr>
          <p:cNvPr id="63" name="Text Placeholder 2"/>
          <p:cNvSpPr>
            <a:spLocks noGrp="1"/>
          </p:cNvSpPr>
          <p:nvPr>
            <p:ph type="body" sz="quarter" idx="12"/>
          </p:nvPr>
        </p:nvSpPr>
        <p:spPr>
          <a:xfrm>
            <a:off x="1331043" y="341869"/>
            <a:ext cx="6219973" cy="238208"/>
          </a:xfrm>
        </p:spPr>
        <p:txBody>
          <a:bodyPr/>
          <a:lstStyle/>
          <a:p>
            <a:pPr algn="ctr"/>
            <a:r>
              <a:rPr lang="en-US" dirty="0"/>
              <a:t>Our </a:t>
            </a:r>
            <a:r>
              <a:rPr lang="en-US" dirty="0" smtClean="0"/>
              <a:t>Journey</a:t>
            </a:r>
            <a:endParaRPr lang="en-US" dirty="0"/>
          </a:p>
        </p:txBody>
      </p:sp>
      <p:pic>
        <p:nvPicPr>
          <p:cNvPr id="31" name="Picture 30" descr="File:RocketX.png - Wikimedia Commons"/>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42338" y="3268977"/>
            <a:ext cx="351506" cy="351506"/>
          </a:xfrm>
          <a:prstGeom prst="rect">
            <a:avLst/>
          </a:prstGeom>
        </p:spPr>
      </p:pic>
      <p:sp>
        <p:nvSpPr>
          <p:cNvPr id="72" name="Rounded Rectangle 71"/>
          <p:cNvSpPr/>
          <p:nvPr/>
        </p:nvSpPr>
        <p:spPr>
          <a:xfrm>
            <a:off x="5761393" y="659439"/>
            <a:ext cx="481379" cy="362438"/>
          </a:xfrm>
          <a:prstGeom prst="round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endParaRPr lang="en-US" sz="1350">
              <a:solidFill>
                <a:srgbClr val="FFFFFF"/>
              </a:solidFill>
              <a:latin typeface="Calibri"/>
            </a:endParaRPr>
          </a:p>
        </p:txBody>
      </p:sp>
      <p:grpSp>
        <p:nvGrpSpPr>
          <p:cNvPr id="74" name="Group 73"/>
          <p:cNvGrpSpPr/>
          <p:nvPr/>
        </p:nvGrpSpPr>
        <p:grpSpPr>
          <a:xfrm>
            <a:off x="5890570" y="740095"/>
            <a:ext cx="260426" cy="217778"/>
            <a:chOff x="3628345" y="4399503"/>
            <a:chExt cx="347234" cy="290371"/>
          </a:xfrm>
        </p:grpSpPr>
        <p:pic>
          <p:nvPicPr>
            <p:cNvPr id="75" name="Picture 74" descr="Email PNG"/>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3628345" y="4399503"/>
              <a:ext cx="290371" cy="290371"/>
            </a:xfrm>
            <a:prstGeom prst="rect">
              <a:avLst/>
            </a:prstGeom>
          </p:spPr>
        </p:pic>
        <p:pic>
          <p:nvPicPr>
            <p:cNvPr id="76" name="Picture 75" descr="tizacontic: Jornada de navegación segura en el CFIE de Zamora"/>
            <p:cNvPicPr>
              <a:picLocks noChangeAspect="1"/>
            </p:cNvPicPr>
            <p:nvPr/>
          </p:nvPicPr>
          <p:blipFill>
            <a:blip r:embed="rId10">
              <a:clrChange>
                <a:clrFrom>
                  <a:srgbClr val="69DB0E"/>
                </a:clrFrom>
                <a:clrTo>
                  <a:srgbClr val="69DB0E">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3829237" y="4471517"/>
              <a:ext cx="146342" cy="146342"/>
            </a:xfrm>
            <a:prstGeom prst="rect">
              <a:avLst/>
            </a:prstGeom>
          </p:spPr>
        </p:pic>
      </p:grpSp>
      <p:pic>
        <p:nvPicPr>
          <p:cNvPr id="6" name="Picture 5" descr="Binary | Flickr - Photo Sharing!"/>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3401204" y="887508"/>
            <a:ext cx="330396" cy="279385"/>
          </a:xfrm>
          <a:prstGeom prst="rect">
            <a:avLst/>
          </a:prstGeom>
          <a:effectLst>
            <a:softEdge rad="12700"/>
          </a:effectLst>
        </p:spPr>
      </p:pic>
      <p:sp>
        <p:nvSpPr>
          <p:cNvPr id="68" name="TextBox 67"/>
          <p:cNvSpPr txBox="1"/>
          <p:nvPr/>
        </p:nvSpPr>
        <p:spPr>
          <a:xfrm>
            <a:off x="255387" y="446992"/>
            <a:ext cx="1487576" cy="1304844"/>
          </a:xfrm>
          <a:prstGeom prst="rect">
            <a:avLst/>
          </a:prstGeom>
          <a:solidFill>
            <a:schemeClr val="accent3">
              <a:lumMod val="20000"/>
              <a:lumOff val="80000"/>
            </a:schemeClr>
          </a:solidFill>
        </p:spPr>
        <p:txBody>
          <a:bodyPr wrap="square" rtlCol="0">
            <a:spAutoFit/>
          </a:bodyPr>
          <a:lstStyle/>
          <a:p>
            <a:pPr defTabSz="685800"/>
            <a:r>
              <a:rPr lang="en-US" sz="788" b="1" dirty="0">
                <a:solidFill>
                  <a:srgbClr val="9E7C0C"/>
                </a:solidFill>
                <a:latin typeface="Calibri"/>
              </a:rPr>
              <a:t>Key Technology Themes</a:t>
            </a:r>
          </a:p>
          <a:p>
            <a:pPr defTabSz="685800"/>
            <a:endParaRPr lang="en-US" sz="788" b="1" dirty="0">
              <a:solidFill>
                <a:srgbClr val="9E7C0C"/>
              </a:solidFill>
              <a:latin typeface="Calibri"/>
            </a:endParaRPr>
          </a:p>
          <a:p>
            <a:pPr marL="128588" indent="-128588" defTabSz="685800">
              <a:buFont typeface="Arial" panose="020B0604020202020204" pitchFamily="34" charset="0"/>
              <a:buChar char="•"/>
            </a:pPr>
            <a:r>
              <a:rPr lang="en-US" sz="788" dirty="0">
                <a:solidFill>
                  <a:srgbClr val="111111"/>
                </a:solidFill>
                <a:latin typeface="Calibri"/>
              </a:rPr>
              <a:t>Technology Governance</a:t>
            </a:r>
          </a:p>
          <a:p>
            <a:pPr marL="128588" indent="-128588" defTabSz="685800">
              <a:buFont typeface="Arial" panose="020B0604020202020204" pitchFamily="34" charset="0"/>
              <a:buChar char="•"/>
            </a:pPr>
            <a:r>
              <a:rPr lang="en-US" sz="788" dirty="0">
                <a:solidFill>
                  <a:srgbClr val="111111"/>
                </a:solidFill>
                <a:latin typeface="Calibri"/>
              </a:rPr>
              <a:t>Digital Transformation</a:t>
            </a:r>
          </a:p>
          <a:p>
            <a:pPr marL="128588" indent="-128588" defTabSz="685800">
              <a:buFont typeface="Arial" panose="020B0604020202020204" pitchFamily="34" charset="0"/>
              <a:buChar char="•"/>
            </a:pPr>
            <a:r>
              <a:rPr lang="en-US" sz="788" dirty="0">
                <a:solidFill>
                  <a:srgbClr val="111111"/>
                </a:solidFill>
                <a:latin typeface="Calibri"/>
              </a:rPr>
              <a:t>Enhancing Customer Experience</a:t>
            </a:r>
          </a:p>
          <a:p>
            <a:pPr marL="128588" indent="-128588" defTabSz="685800">
              <a:buFont typeface="Arial" panose="020B0604020202020204" pitchFamily="34" charset="0"/>
              <a:buChar char="•"/>
            </a:pPr>
            <a:r>
              <a:rPr lang="en-US" sz="788" dirty="0">
                <a:solidFill>
                  <a:srgbClr val="111111"/>
                </a:solidFill>
                <a:latin typeface="Calibri"/>
              </a:rPr>
              <a:t>Leveraging Information</a:t>
            </a:r>
          </a:p>
          <a:p>
            <a:pPr marL="128588" indent="-128588" defTabSz="685800">
              <a:buFont typeface="Arial" panose="020B0604020202020204" pitchFamily="34" charset="0"/>
              <a:buChar char="•"/>
            </a:pPr>
            <a:r>
              <a:rPr lang="en-US" sz="788" dirty="0">
                <a:solidFill>
                  <a:srgbClr val="111111"/>
                </a:solidFill>
                <a:latin typeface="Calibri"/>
              </a:rPr>
              <a:t>Cyber Security</a:t>
            </a:r>
          </a:p>
          <a:p>
            <a:pPr marL="128588" indent="-128588" defTabSz="685800">
              <a:buFont typeface="Arial" panose="020B0604020202020204" pitchFamily="34" charset="0"/>
              <a:buChar char="•"/>
            </a:pPr>
            <a:r>
              <a:rPr lang="en-US" sz="788" dirty="0">
                <a:solidFill>
                  <a:srgbClr val="111111"/>
                </a:solidFill>
                <a:latin typeface="Calibri"/>
              </a:rPr>
              <a:t>Workforce Preparedness</a:t>
            </a:r>
          </a:p>
          <a:p>
            <a:pPr defTabSz="685800"/>
            <a:endParaRPr lang="en-US" sz="788" dirty="0">
              <a:solidFill>
                <a:srgbClr val="111111">
                  <a:lumMod val="75000"/>
                  <a:lumOff val="25000"/>
                </a:srgbClr>
              </a:solidFill>
              <a:latin typeface="Calibri"/>
            </a:endParaRPr>
          </a:p>
        </p:txBody>
      </p:sp>
      <p:sp>
        <p:nvSpPr>
          <p:cNvPr id="69" name="TextBox 68"/>
          <p:cNvSpPr txBox="1"/>
          <p:nvPr/>
        </p:nvSpPr>
        <p:spPr>
          <a:xfrm>
            <a:off x="5700968" y="3823549"/>
            <a:ext cx="1570453" cy="830997"/>
          </a:xfrm>
          <a:prstGeom prst="rect">
            <a:avLst/>
          </a:prstGeom>
          <a:noFill/>
        </p:spPr>
        <p:txBody>
          <a:bodyPr wrap="square" rtlCol="0">
            <a:spAutoFit/>
          </a:bodyPr>
          <a:lstStyle/>
          <a:p>
            <a:pPr marL="81000" indent="-81000" defTabSz="685800">
              <a:buFont typeface="Arial" panose="020B0604020202020204" pitchFamily="34" charset="0"/>
              <a:buChar char="•"/>
            </a:pPr>
            <a:r>
              <a:rPr lang="en-US" sz="600" dirty="0">
                <a:solidFill>
                  <a:srgbClr val="111111">
                    <a:lumMod val="75000"/>
                    <a:lumOff val="25000"/>
                  </a:srgbClr>
                </a:solidFill>
              </a:rPr>
              <a:t>Security Program</a:t>
            </a:r>
            <a:endParaRPr lang="en-CA" sz="600" dirty="0">
              <a:solidFill>
                <a:srgbClr val="111111">
                  <a:lumMod val="75000"/>
                  <a:lumOff val="25000"/>
                </a:srgbClr>
              </a:solidFill>
            </a:endParaRPr>
          </a:p>
          <a:p>
            <a:pPr marL="81000" indent="-81000" defTabSz="685800">
              <a:buFont typeface="Arial" panose="020B0604020202020204" pitchFamily="34" charset="0"/>
              <a:buChar char="•"/>
            </a:pPr>
            <a:r>
              <a:rPr lang="en-US" sz="600" dirty="0" smtClean="0">
                <a:solidFill>
                  <a:srgbClr val="111111">
                    <a:lumMod val="75000"/>
                    <a:lumOff val="25000"/>
                  </a:srgbClr>
                </a:solidFill>
              </a:rPr>
              <a:t>Advanced </a:t>
            </a:r>
            <a:r>
              <a:rPr lang="en-US" sz="600" dirty="0">
                <a:solidFill>
                  <a:srgbClr val="111111">
                    <a:lumMod val="75000"/>
                    <a:lumOff val="25000"/>
                  </a:srgbClr>
                </a:solidFill>
              </a:rPr>
              <a:t>Disaster Recovery Preparedness (WAVE/FileNet)</a:t>
            </a:r>
          </a:p>
          <a:p>
            <a:pPr marL="81000" indent="-81000" defTabSz="685800">
              <a:buFont typeface="Arial" panose="020B0604020202020204" pitchFamily="34" charset="0"/>
              <a:buChar char="•"/>
            </a:pPr>
            <a:r>
              <a:rPr lang="en-US" sz="600" dirty="0">
                <a:solidFill>
                  <a:srgbClr val="111111">
                    <a:lumMod val="75000"/>
                    <a:lumOff val="25000"/>
                  </a:srgbClr>
                </a:solidFill>
              </a:rPr>
              <a:t>AIRB – Scorecard Operationalization</a:t>
            </a:r>
          </a:p>
          <a:p>
            <a:pPr marL="81000" indent="-81000" defTabSz="685800">
              <a:buFont typeface="Arial" panose="020B0604020202020204" pitchFamily="34" charset="0"/>
              <a:buChar char="•"/>
            </a:pPr>
            <a:r>
              <a:rPr lang="en-US" sz="600" dirty="0" smtClean="0">
                <a:solidFill>
                  <a:srgbClr val="111111">
                    <a:lumMod val="75000"/>
                    <a:lumOff val="25000"/>
                  </a:srgbClr>
                </a:solidFill>
                <a:latin typeface="Calibri"/>
              </a:rPr>
              <a:t>Virtual </a:t>
            </a:r>
            <a:r>
              <a:rPr lang="en-US" sz="600" dirty="0">
                <a:solidFill>
                  <a:srgbClr val="111111">
                    <a:lumMod val="75000"/>
                    <a:lumOff val="25000"/>
                  </a:srgbClr>
                </a:solidFill>
                <a:latin typeface="Calibri"/>
              </a:rPr>
              <a:t>Branch</a:t>
            </a: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Integration of </a:t>
            </a:r>
            <a:r>
              <a:rPr lang="en-US" sz="600" dirty="0" err="1">
                <a:solidFill>
                  <a:srgbClr val="111111">
                    <a:lumMod val="75000"/>
                    <a:lumOff val="25000"/>
                  </a:srgbClr>
                </a:solidFill>
                <a:latin typeface="Calibri"/>
              </a:rPr>
              <a:t>Maxium</a:t>
            </a:r>
            <a:endParaRPr lang="en-US" sz="600" dirty="0">
              <a:solidFill>
                <a:srgbClr val="111111">
                  <a:lumMod val="75000"/>
                  <a:lumOff val="25000"/>
                </a:srgbClr>
              </a:solidFill>
              <a:latin typeface="Calibri"/>
            </a:endParaRPr>
          </a:p>
          <a:p>
            <a:pPr marL="81000" indent="-81000" defTabSz="685800">
              <a:buFont typeface="Arial" panose="020B0604020202020204" pitchFamily="34" charset="0"/>
              <a:buChar char="•"/>
            </a:pPr>
            <a:r>
              <a:rPr lang="en-US" sz="600" dirty="0">
                <a:solidFill>
                  <a:srgbClr val="111111">
                    <a:lumMod val="75000"/>
                    <a:lumOff val="25000"/>
                  </a:srgbClr>
                </a:solidFill>
                <a:latin typeface="Calibri"/>
              </a:rPr>
              <a:t>CWB Place Phone Replacement</a:t>
            </a:r>
          </a:p>
          <a:p>
            <a:pPr marL="81000" indent="-81000" defTabSz="685800">
              <a:buFont typeface="Arial" panose="020B0604020202020204" pitchFamily="34" charset="0"/>
              <a:buChar char="•"/>
            </a:pPr>
            <a:r>
              <a:rPr lang="en-US" sz="600" dirty="0" smtClean="0">
                <a:solidFill>
                  <a:srgbClr val="111111">
                    <a:lumMod val="75000"/>
                    <a:lumOff val="25000"/>
                  </a:srgbClr>
                </a:solidFill>
                <a:latin typeface="Calibri"/>
              </a:rPr>
              <a:t>External </a:t>
            </a:r>
            <a:r>
              <a:rPr lang="en-US" sz="600" dirty="0">
                <a:solidFill>
                  <a:srgbClr val="111111">
                    <a:lumMod val="75000"/>
                    <a:lumOff val="25000"/>
                  </a:srgbClr>
                </a:solidFill>
                <a:latin typeface="Calibri"/>
              </a:rPr>
              <a:t>Firewall </a:t>
            </a:r>
            <a:r>
              <a:rPr lang="en-US" sz="600" dirty="0" smtClean="0">
                <a:solidFill>
                  <a:srgbClr val="111111">
                    <a:lumMod val="75000"/>
                    <a:lumOff val="25000"/>
                  </a:srgbClr>
                </a:solidFill>
                <a:latin typeface="Calibri"/>
              </a:rPr>
              <a:t>Replacement</a:t>
            </a:r>
            <a:endParaRPr lang="en-US" sz="600" dirty="0">
              <a:solidFill>
                <a:srgbClr val="111111">
                  <a:lumMod val="75000"/>
                  <a:lumOff val="25000"/>
                </a:srgbClr>
              </a:solidFill>
              <a:latin typeface="Calibri"/>
            </a:endParaRPr>
          </a:p>
        </p:txBody>
      </p:sp>
      <p:sp>
        <p:nvSpPr>
          <p:cNvPr id="71" name="TextBox 70"/>
          <p:cNvSpPr txBox="1"/>
          <p:nvPr/>
        </p:nvSpPr>
        <p:spPr>
          <a:xfrm>
            <a:off x="6932725" y="1177245"/>
            <a:ext cx="903095" cy="738664"/>
          </a:xfrm>
          <a:prstGeom prst="rect">
            <a:avLst/>
          </a:prstGeom>
          <a:noFill/>
        </p:spPr>
        <p:txBody>
          <a:bodyPr wrap="square" rtlCol="0">
            <a:spAutoFit/>
          </a:bodyPr>
          <a:lstStyle/>
          <a:p>
            <a:pPr marL="81000" indent="-81000" defTabSz="685800">
              <a:buFont typeface="Arial" panose="020B0604020202020204" pitchFamily="34" charset="0"/>
              <a:buChar char="•"/>
            </a:pPr>
            <a:r>
              <a:rPr lang="en-US" sz="600" dirty="0">
                <a:solidFill>
                  <a:srgbClr val="111111">
                    <a:lumMod val="75000"/>
                    <a:lumOff val="25000"/>
                  </a:srgbClr>
                </a:solidFill>
              </a:rPr>
              <a:t>AIRB – Scorecard Operationalization</a:t>
            </a:r>
          </a:p>
          <a:p>
            <a:pPr marL="81000" indent="-81000" defTabSz="685800">
              <a:buFont typeface="Arial" panose="020B0604020202020204" pitchFamily="34" charset="0"/>
              <a:buChar char="•"/>
            </a:pPr>
            <a:r>
              <a:rPr lang="en-US" sz="600" dirty="0" smtClean="0">
                <a:solidFill>
                  <a:srgbClr val="111111">
                    <a:lumMod val="75000"/>
                    <a:lumOff val="25000"/>
                  </a:srgbClr>
                </a:solidFill>
                <a:latin typeface="Calibri"/>
              </a:rPr>
              <a:t>Integration </a:t>
            </a:r>
            <a:r>
              <a:rPr lang="en-US" sz="600" dirty="0">
                <a:solidFill>
                  <a:srgbClr val="111111">
                    <a:lumMod val="75000"/>
                    <a:lumOff val="25000"/>
                  </a:srgbClr>
                </a:solidFill>
                <a:latin typeface="Calibri"/>
              </a:rPr>
              <a:t>of National Leasing</a:t>
            </a:r>
          </a:p>
          <a:p>
            <a:pPr marL="81000" indent="-81000" defTabSz="685800">
              <a:buFont typeface="Arial" panose="020B0604020202020204" pitchFamily="34" charset="0"/>
              <a:buChar char="•"/>
            </a:pPr>
            <a:r>
              <a:rPr lang="en-US" sz="600" dirty="0" smtClean="0">
                <a:solidFill>
                  <a:srgbClr val="111111">
                    <a:lumMod val="75000"/>
                    <a:lumOff val="25000"/>
                  </a:srgbClr>
                </a:solidFill>
                <a:latin typeface="Calibri"/>
              </a:rPr>
              <a:t>Enhanced </a:t>
            </a:r>
            <a:r>
              <a:rPr lang="en-US" sz="600" dirty="0">
                <a:solidFill>
                  <a:srgbClr val="111111">
                    <a:lumMod val="75000"/>
                    <a:lumOff val="25000"/>
                  </a:srgbClr>
                </a:solidFill>
                <a:latin typeface="Calibri"/>
              </a:rPr>
              <a:t>External Website</a:t>
            </a:r>
          </a:p>
          <a:p>
            <a:pPr marL="81000" indent="-81000" defTabSz="685800">
              <a:buFont typeface="Arial" panose="020B0604020202020204" pitchFamily="34" charset="0"/>
              <a:buChar char="•"/>
            </a:pPr>
            <a:r>
              <a:rPr lang="en-US" sz="600" dirty="0" err="1">
                <a:solidFill>
                  <a:srgbClr val="111111">
                    <a:lumMod val="75000"/>
                    <a:lumOff val="25000"/>
                  </a:srgbClr>
                </a:solidFill>
                <a:latin typeface="Calibri"/>
              </a:rPr>
              <a:t>Sitecore</a:t>
            </a:r>
            <a:r>
              <a:rPr lang="en-US" sz="600" dirty="0">
                <a:solidFill>
                  <a:srgbClr val="111111">
                    <a:lumMod val="75000"/>
                    <a:lumOff val="25000"/>
                  </a:srgbClr>
                </a:solidFill>
                <a:latin typeface="Calibri"/>
              </a:rPr>
              <a:t> Upgrade</a:t>
            </a:r>
            <a:endParaRPr lang="en-CA" sz="600" dirty="0">
              <a:solidFill>
                <a:srgbClr val="111111">
                  <a:lumMod val="75000"/>
                  <a:lumOff val="25000"/>
                </a:srgbClr>
              </a:solidFill>
              <a:latin typeface="Calibri"/>
            </a:endParaRPr>
          </a:p>
        </p:txBody>
      </p:sp>
      <p:sp>
        <p:nvSpPr>
          <p:cNvPr id="5" name="TextBox 4"/>
          <p:cNvSpPr txBox="1"/>
          <p:nvPr/>
        </p:nvSpPr>
        <p:spPr>
          <a:xfrm>
            <a:off x="4307163" y="3612690"/>
            <a:ext cx="1787648" cy="300082"/>
          </a:xfrm>
          <a:prstGeom prst="rect">
            <a:avLst/>
          </a:prstGeom>
          <a:noFill/>
        </p:spPr>
        <p:txBody>
          <a:bodyPr wrap="square" rtlCol="0">
            <a:spAutoFit/>
          </a:bodyPr>
          <a:lstStyle/>
          <a:p>
            <a:pPr defTabSz="685800"/>
            <a:r>
              <a:rPr lang="en-US" sz="675" b="1" dirty="0">
                <a:solidFill>
                  <a:srgbClr val="009AA6"/>
                </a:solidFill>
                <a:latin typeface="Calibri"/>
              </a:rPr>
              <a:t>ENHANCING CUSTOMER EXPERIENCE &amp; CYBER SECURITY </a:t>
            </a:r>
          </a:p>
        </p:txBody>
      </p:sp>
    </p:spTree>
    <p:extLst>
      <p:ext uri="{BB962C8B-B14F-4D97-AF65-F5344CB8AC3E}">
        <p14:creationId xmlns:p14="http://schemas.microsoft.com/office/powerpoint/2010/main" val="3263145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2"/>
          <p:cNvSpPr>
            <a:spLocks noGrp="1"/>
          </p:cNvSpPr>
          <p:nvPr>
            <p:ph type="body" sz="quarter" idx="12"/>
          </p:nvPr>
        </p:nvSpPr>
        <p:spPr>
          <a:xfrm>
            <a:off x="1580262" y="484870"/>
            <a:ext cx="6219973" cy="238208"/>
          </a:xfrm>
        </p:spPr>
        <p:txBody>
          <a:bodyPr/>
          <a:lstStyle/>
          <a:p>
            <a:pPr algn="ctr"/>
            <a:r>
              <a:rPr lang="en-US" dirty="0" smtClean="0"/>
              <a:t>Information Services </a:t>
            </a:r>
            <a:r>
              <a:rPr lang="en-US" dirty="0"/>
              <a:t>Strategic </a:t>
            </a:r>
            <a:r>
              <a:rPr lang="en-US" dirty="0" smtClean="0"/>
              <a:t>Focus</a:t>
            </a:r>
            <a:endParaRPr lang="en-US" dirty="0"/>
          </a:p>
        </p:txBody>
      </p:sp>
      <p:grpSp>
        <p:nvGrpSpPr>
          <p:cNvPr id="31" name="Group 30"/>
          <p:cNvGrpSpPr/>
          <p:nvPr/>
        </p:nvGrpSpPr>
        <p:grpSpPr>
          <a:xfrm>
            <a:off x="3427115" y="1760967"/>
            <a:ext cx="1898947" cy="1909658"/>
            <a:chOff x="3612630" y="2857561"/>
            <a:chExt cx="2362200" cy="2276475"/>
          </a:xfrm>
        </p:grpSpPr>
        <p:pic>
          <p:nvPicPr>
            <p:cNvPr id="1026"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322" t="7699" r="5087" b="6172"/>
            <a:stretch/>
          </p:blipFill>
          <p:spPr bwMode="auto">
            <a:xfrm>
              <a:off x="3695700" y="2933700"/>
              <a:ext cx="2200276" cy="180022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3612630" y="2857561"/>
              <a:ext cx="2362200" cy="2276475"/>
            </a:xfrm>
            <a:prstGeom prst="ellipse">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srgbClr val="FFFFFF"/>
                </a:solidFill>
                <a:latin typeface="Calibri"/>
              </a:endParaRPr>
            </a:p>
          </p:txBody>
        </p:sp>
      </p:grpSp>
      <p:cxnSp>
        <p:nvCxnSpPr>
          <p:cNvPr id="1028" name="Elbow Connector 1027"/>
          <p:cNvCxnSpPr>
            <a:stCxn id="11" idx="1"/>
            <a:endCxn id="29" idx="3"/>
          </p:cNvCxnSpPr>
          <p:nvPr/>
        </p:nvCxnSpPr>
        <p:spPr>
          <a:xfrm rot="16200000" flipV="1">
            <a:off x="3252614" y="1588036"/>
            <a:ext cx="587898" cy="317291"/>
          </a:xfrm>
          <a:prstGeom prst="bentConnector2">
            <a:avLst/>
          </a:prstGeom>
          <a:ln>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041" name="Elbow Connector 1040"/>
          <p:cNvCxnSpPr>
            <a:stCxn id="11" idx="6"/>
          </p:cNvCxnSpPr>
          <p:nvPr/>
        </p:nvCxnSpPr>
        <p:spPr>
          <a:xfrm>
            <a:off x="5326061" y="2715796"/>
            <a:ext cx="261078" cy="737"/>
          </a:xfrm>
          <a:prstGeom prst="bentConnector3">
            <a:avLst>
              <a:gd name="adj1" fmla="val 50000"/>
            </a:avLst>
          </a:prstGeom>
          <a:ln>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043" name="Elbow Connector 1042"/>
          <p:cNvCxnSpPr>
            <a:stCxn id="11" idx="5"/>
            <a:endCxn id="49" idx="1"/>
          </p:cNvCxnSpPr>
          <p:nvPr/>
        </p:nvCxnSpPr>
        <p:spPr>
          <a:xfrm rot="16200000" flipH="1">
            <a:off x="5074279" y="3364649"/>
            <a:ext cx="549938" cy="602562"/>
          </a:xfrm>
          <a:prstGeom prst="bentConnector2">
            <a:avLst/>
          </a:prstGeom>
          <a:ln>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038" name="Elbow Connector 1037"/>
          <p:cNvCxnSpPr>
            <a:stCxn id="11" idx="7"/>
            <a:endCxn id="53" idx="1"/>
          </p:cNvCxnSpPr>
          <p:nvPr/>
        </p:nvCxnSpPr>
        <p:spPr>
          <a:xfrm rot="5400000" flipH="1" flipV="1">
            <a:off x="5038312" y="1428412"/>
            <a:ext cx="621875" cy="602562"/>
          </a:xfrm>
          <a:prstGeom prst="bentConnector2">
            <a:avLst/>
          </a:prstGeom>
          <a:ln>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1" idx="3"/>
            <a:endCxn id="46" idx="3"/>
          </p:cNvCxnSpPr>
          <p:nvPr/>
        </p:nvCxnSpPr>
        <p:spPr>
          <a:xfrm rot="5400000">
            <a:off x="3286580" y="3511899"/>
            <a:ext cx="539565" cy="297692"/>
          </a:xfrm>
          <a:prstGeom prst="bentConnector2">
            <a:avLst/>
          </a:prstGeom>
          <a:ln>
            <a:solidFill>
              <a:schemeClr val="bg1">
                <a:lumMod val="50000"/>
              </a:schemeClr>
            </a:solidFill>
            <a:tailEnd type="diamon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410577" y="1204316"/>
            <a:ext cx="1977341" cy="1061957"/>
            <a:chOff x="9301828" y="3869773"/>
            <a:chExt cx="2459717" cy="1265944"/>
          </a:xfrm>
        </p:grpSpPr>
        <p:pic>
          <p:nvPicPr>
            <p:cNvPr id="29" name="Picture 28"/>
            <p:cNvPicPr>
              <a:picLocks noChangeAspect="1"/>
            </p:cNvPicPr>
            <p:nvPr/>
          </p:nvPicPr>
          <p:blipFill>
            <a:blip r:embed="rId4"/>
            <a:stretch>
              <a:fillRect/>
            </a:stretch>
          </p:blipFill>
          <p:spPr>
            <a:xfrm>
              <a:off x="11127506" y="3922045"/>
              <a:ext cx="634039" cy="487722"/>
            </a:xfrm>
            <a:prstGeom prst="rect">
              <a:avLst/>
            </a:prstGeom>
          </p:spPr>
        </p:pic>
        <p:sp>
          <p:nvSpPr>
            <p:cNvPr id="30" name="TextBox 29"/>
            <p:cNvSpPr txBox="1"/>
            <p:nvPr/>
          </p:nvSpPr>
          <p:spPr>
            <a:xfrm>
              <a:off x="9301828" y="3869773"/>
              <a:ext cx="1839748" cy="1265944"/>
            </a:xfrm>
            <a:prstGeom prst="rect">
              <a:avLst/>
            </a:prstGeom>
            <a:noFill/>
          </p:spPr>
          <p:txBody>
            <a:bodyPr wrap="square" rtlCol="0">
              <a:spAutoFit/>
            </a:bodyPr>
            <a:lstStyle/>
            <a:p>
              <a:pPr algn="r" defTabSz="685800"/>
              <a:r>
                <a:rPr lang="en-US" sz="788" b="1" dirty="0">
                  <a:solidFill>
                    <a:srgbClr val="111111"/>
                  </a:solidFill>
                  <a:latin typeface="Calibri"/>
                </a:rPr>
                <a:t>Information Security Transformation</a:t>
              </a:r>
            </a:p>
            <a:p>
              <a:pPr algn="r" defTabSz="685800"/>
              <a:endParaRPr lang="en-US" sz="675" dirty="0">
                <a:solidFill>
                  <a:srgbClr val="FFFFFF">
                    <a:lumMod val="50000"/>
                  </a:srgbClr>
                </a:solidFill>
                <a:latin typeface="Calibri"/>
              </a:endParaRPr>
            </a:p>
            <a:p>
              <a:pPr algn="r" defTabSz="685800"/>
              <a:r>
                <a:rPr lang="en-US" sz="675" dirty="0">
                  <a:solidFill>
                    <a:srgbClr val="FFFFFF">
                      <a:lumMod val="50000"/>
                    </a:srgbClr>
                  </a:solidFill>
                  <a:latin typeface="Calibri"/>
                </a:rPr>
                <a:t>Through collaborative efforts  across the organization deliver on the promise to enable transformation growth while maintaining the confidentiality, integrity and availability of our information assets</a:t>
              </a:r>
            </a:p>
          </p:txBody>
        </p:sp>
      </p:grpSp>
      <p:grpSp>
        <p:nvGrpSpPr>
          <p:cNvPr id="33" name="Group 32"/>
          <p:cNvGrpSpPr/>
          <p:nvPr/>
        </p:nvGrpSpPr>
        <p:grpSpPr>
          <a:xfrm>
            <a:off x="5650530" y="2503689"/>
            <a:ext cx="2278214" cy="854208"/>
            <a:chOff x="439566" y="2474895"/>
            <a:chExt cx="2833990" cy="1018289"/>
          </a:xfrm>
        </p:grpSpPr>
        <p:pic>
          <p:nvPicPr>
            <p:cNvPr id="34" name="Picture 33"/>
            <p:cNvPicPr/>
            <p:nvPr/>
          </p:nvPicPr>
          <p:blipFill rotWithShape="1">
            <a:blip r:embed="rId5"/>
            <a:srcRect l="24710" t="19792" r="64053" b="66840"/>
            <a:stretch/>
          </p:blipFill>
          <p:spPr>
            <a:xfrm>
              <a:off x="439566" y="2485198"/>
              <a:ext cx="748146" cy="523703"/>
            </a:xfrm>
            <a:prstGeom prst="rect">
              <a:avLst/>
            </a:prstGeom>
          </p:spPr>
        </p:pic>
        <p:sp>
          <p:nvSpPr>
            <p:cNvPr id="35" name="TextBox 34"/>
            <p:cNvSpPr txBox="1"/>
            <p:nvPr/>
          </p:nvSpPr>
          <p:spPr>
            <a:xfrm>
              <a:off x="1187713" y="2474895"/>
              <a:ext cx="2085843" cy="1018289"/>
            </a:xfrm>
            <a:prstGeom prst="rect">
              <a:avLst/>
            </a:prstGeom>
            <a:noFill/>
          </p:spPr>
          <p:txBody>
            <a:bodyPr wrap="square" rtlCol="0">
              <a:spAutoFit/>
            </a:bodyPr>
            <a:lstStyle/>
            <a:p>
              <a:pPr defTabSz="685800"/>
              <a:r>
                <a:rPr lang="en-US" sz="788" b="1" dirty="0">
                  <a:solidFill>
                    <a:srgbClr val="111111"/>
                  </a:solidFill>
                  <a:latin typeface="Calibri"/>
                </a:rPr>
                <a:t>Develop Analytical Insights</a:t>
              </a:r>
            </a:p>
            <a:p>
              <a:pPr defTabSz="685800"/>
              <a:endParaRPr lang="en-US" sz="788" b="1" dirty="0">
                <a:solidFill>
                  <a:srgbClr val="111111"/>
                </a:solidFill>
                <a:latin typeface="Calibri"/>
              </a:endParaRPr>
            </a:p>
            <a:p>
              <a:pPr defTabSz="685800"/>
              <a:r>
                <a:rPr lang="en-US" sz="675" dirty="0">
                  <a:solidFill>
                    <a:srgbClr val="FFFFFF">
                      <a:lumMod val="50000"/>
                    </a:srgbClr>
                  </a:solidFill>
                  <a:latin typeface="Calibri"/>
                </a:rPr>
                <a:t>Enhancing our ability to provision and provide consolidated, trustworthy, normalized data to empower decision making, optimize resource management, and enhance service quality </a:t>
              </a:r>
            </a:p>
          </p:txBody>
        </p:sp>
      </p:grpSp>
      <p:grpSp>
        <p:nvGrpSpPr>
          <p:cNvPr id="45" name="Group 44"/>
          <p:cNvGrpSpPr/>
          <p:nvPr/>
        </p:nvGrpSpPr>
        <p:grpSpPr>
          <a:xfrm>
            <a:off x="1381432" y="3665930"/>
            <a:ext cx="2026085" cy="732958"/>
            <a:chOff x="818129" y="3729089"/>
            <a:chExt cx="2520352" cy="873750"/>
          </a:xfrm>
        </p:grpSpPr>
        <p:pic>
          <p:nvPicPr>
            <p:cNvPr id="46" name="Picture 45"/>
            <p:cNvPicPr/>
            <p:nvPr/>
          </p:nvPicPr>
          <p:blipFill rotWithShape="1">
            <a:blip r:embed="rId5"/>
            <a:srcRect l="16903" t="46952" r="73641" b="35861"/>
            <a:stretch/>
          </p:blipFill>
          <p:spPr>
            <a:xfrm>
              <a:off x="2655720" y="3729089"/>
              <a:ext cx="682761" cy="630844"/>
            </a:xfrm>
            <a:prstGeom prst="rect">
              <a:avLst/>
            </a:prstGeom>
          </p:spPr>
        </p:pic>
        <p:sp>
          <p:nvSpPr>
            <p:cNvPr id="47" name="TextBox 46"/>
            <p:cNvSpPr txBox="1"/>
            <p:nvPr/>
          </p:nvSpPr>
          <p:spPr>
            <a:xfrm>
              <a:off x="818129" y="3729089"/>
              <a:ext cx="1899892" cy="873750"/>
            </a:xfrm>
            <a:prstGeom prst="rect">
              <a:avLst/>
            </a:prstGeom>
            <a:noFill/>
          </p:spPr>
          <p:txBody>
            <a:bodyPr wrap="square" rtlCol="0">
              <a:spAutoFit/>
            </a:bodyPr>
            <a:lstStyle/>
            <a:p>
              <a:pPr algn="r" defTabSz="685800"/>
              <a:r>
                <a:rPr lang="en-US" sz="788" b="1" dirty="0">
                  <a:solidFill>
                    <a:srgbClr val="111111"/>
                  </a:solidFill>
                  <a:latin typeface="Calibri"/>
                </a:rPr>
                <a:t>Achieve Operational Excellence</a:t>
              </a:r>
            </a:p>
            <a:p>
              <a:pPr algn="r" defTabSz="685800"/>
              <a:endParaRPr lang="en-US" sz="675" dirty="0">
                <a:solidFill>
                  <a:srgbClr val="FFFFFF">
                    <a:lumMod val="50000"/>
                  </a:srgbClr>
                </a:solidFill>
                <a:latin typeface="Calibri"/>
              </a:endParaRPr>
            </a:p>
            <a:p>
              <a:pPr algn="r" defTabSz="685800"/>
              <a:r>
                <a:rPr lang="en-US" sz="675" dirty="0">
                  <a:solidFill>
                    <a:srgbClr val="FFFFFF">
                      <a:lumMod val="50000"/>
                    </a:srgbClr>
                  </a:solidFill>
                  <a:latin typeface="Calibri"/>
                </a:rPr>
                <a:t>Ensuring measurable success and material improvements in operating and maintaining technology investments.</a:t>
              </a:r>
            </a:p>
          </p:txBody>
        </p:sp>
      </p:grpSp>
      <p:grpSp>
        <p:nvGrpSpPr>
          <p:cNvPr id="48" name="Group 47"/>
          <p:cNvGrpSpPr/>
          <p:nvPr/>
        </p:nvGrpSpPr>
        <p:grpSpPr>
          <a:xfrm>
            <a:off x="5650529" y="3670625"/>
            <a:ext cx="2175642" cy="854208"/>
            <a:chOff x="5806832" y="4817385"/>
            <a:chExt cx="2706392" cy="1018290"/>
          </a:xfrm>
        </p:grpSpPr>
        <p:pic>
          <p:nvPicPr>
            <p:cNvPr id="49" name="Picture 48"/>
            <p:cNvPicPr/>
            <p:nvPr/>
          </p:nvPicPr>
          <p:blipFill rotWithShape="1">
            <a:blip r:embed="rId5"/>
            <a:srcRect l="63666" t="76871" r="26970" b="5729"/>
            <a:stretch/>
          </p:blipFill>
          <p:spPr>
            <a:xfrm>
              <a:off x="5806832" y="4883138"/>
              <a:ext cx="616192" cy="512874"/>
            </a:xfrm>
            <a:prstGeom prst="rect">
              <a:avLst/>
            </a:prstGeom>
          </p:spPr>
        </p:pic>
        <p:sp>
          <p:nvSpPr>
            <p:cNvPr id="50" name="TextBox 49"/>
            <p:cNvSpPr txBox="1"/>
            <p:nvPr/>
          </p:nvSpPr>
          <p:spPr>
            <a:xfrm>
              <a:off x="6430790" y="4817385"/>
              <a:ext cx="2082434" cy="1018290"/>
            </a:xfrm>
            <a:prstGeom prst="rect">
              <a:avLst/>
            </a:prstGeom>
            <a:noFill/>
          </p:spPr>
          <p:txBody>
            <a:bodyPr wrap="square" rtlCol="0">
              <a:spAutoFit/>
            </a:bodyPr>
            <a:lstStyle/>
            <a:p>
              <a:pPr defTabSz="685800"/>
              <a:r>
                <a:rPr lang="en-US" sz="788" b="1" dirty="0">
                  <a:solidFill>
                    <a:srgbClr val="111111"/>
                  </a:solidFill>
                  <a:latin typeface="Calibri"/>
                </a:rPr>
                <a:t>Deliver Enterprise Infrastructure Agility </a:t>
              </a:r>
            </a:p>
            <a:p>
              <a:pPr defTabSz="685800"/>
              <a:endParaRPr lang="en-US" sz="675" dirty="0">
                <a:solidFill>
                  <a:srgbClr val="FFFFFF">
                    <a:lumMod val="50000"/>
                  </a:srgbClr>
                </a:solidFill>
                <a:latin typeface="Calibri"/>
              </a:endParaRPr>
            </a:p>
            <a:p>
              <a:pPr defTabSz="685800"/>
              <a:r>
                <a:rPr lang="en-US" sz="675" dirty="0">
                  <a:solidFill>
                    <a:srgbClr val="FFFFFF">
                      <a:lumMod val="50000"/>
                    </a:srgbClr>
                  </a:solidFill>
                  <a:latin typeface="Calibri"/>
                </a:rPr>
                <a:t>Investing in infrastructure that allows for agile delivery of services, automation and efficient use of resources through scalable and reliable architecture</a:t>
              </a:r>
            </a:p>
          </p:txBody>
        </p:sp>
      </p:grpSp>
      <p:grpSp>
        <p:nvGrpSpPr>
          <p:cNvPr id="51" name="Group 50"/>
          <p:cNvGrpSpPr/>
          <p:nvPr/>
        </p:nvGrpSpPr>
        <p:grpSpPr>
          <a:xfrm>
            <a:off x="5650529" y="1204315"/>
            <a:ext cx="2158487" cy="1044581"/>
            <a:chOff x="5603023" y="2358067"/>
            <a:chExt cx="2685055" cy="1245231"/>
          </a:xfrm>
        </p:grpSpPr>
        <p:sp>
          <p:nvSpPr>
            <p:cNvPr id="52" name="TextBox 51"/>
            <p:cNvSpPr txBox="1"/>
            <p:nvPr/>
          </p:nvSpPr>
          <p:spPr>
            <a:xfrm>
              <a:off x="6261342" y="2358067"/>
              <a:ext cx="2026736" cy="1245231"/>
            </a:xfrm>
            <a:prstGeom prst="rect">
              <a:avLst/>
            </a:prstGeom>
            <a:noFill/>
          </p:spPr>
          <p:txBody>
            <a:bodyPr wrap="square" rtlCol="0">
              <a:spAutoFit/>
            </a:bodyPr>
            <a:lstStyle/>
            <a:p>
              <a:pPr defTabSz="685800"/>
              <a:r>
                <a:rPr lang="en-US" sz="788" b="1" dirty="0">
                  <a:solidFill>
                    <a:srgbClr val="111111"/>
                  </a:solidFill>
                  <a:latin typeface="Calibri"/>
                </a:rPr>
                <a:t>Evolve Digital Capabilities</a:t>
              </a:r>
            </a:p>
            <a:p>
              <a:pPr defTabSz="685800"/>
              <a:endParaRPr lang="en-US" sz="675" dirty="0">
                <a:solidFill>
                  <a:srgbClr val="FFFFFF">
                    <a:lumMod val="50000"/>
                  </a:srgbClr>
                </a:solidFill>
                <a:latin typeface="Calibri"/>
              </a:endParaRPr>
            </a:p>
            <a:p>
              <a:pPr defTabSz="685800"/>
              <a:r>
                <a:rPr lang="en-US" sz="675" dirty="0">
                  <a:solidFill>
                    <a:srgbClr val="FFFFFF">
                      <a:lumMod val="50000"/>
                    </a:srgbClr>
                  </a:solidFill>
                  <a:latin typeface="Calibri"/>
                </a:rPr>
                <a:t>Expand our digital ecosystem leveraging our application, infrastructure and data assets. Encourage customer interaction and support staff through digital </a:t>
              </a:r>
              <a:r>
                <a:rPr lang="en-US" sz="675" dirty="0" smtClean="0">
                  <a:solidFill>
                    <a:srgbClr val="FFFFFF">
                      <a:lumMod val="50000"/>
                    </a:srgbClr>
                  </a:solidFill>
                  <a:latin typeface="Calibri"/>
                </a:rPr>
                <a:t>tools. </a:t>
              </a:r>
              <a:r>
                <a:rPr lang="en-US" sz="675" dirty="0">
                  <a:solidFill>
                    <a:srgbClr val="FFFFFF">
                      <a:lumMod val="50000"/>
                    </a:srgbClr>
                  </a:solidFill>
                  <a:latin typeface="Calibri"/>
                </a:rPr>
                <a:t>Leverage advancements in cloud computing and mobility to enhance the user experience</a:t>
              </a:r>
            </a:p>
          </p:txBody>
        </p:sp>
        <p:pic>
          <p:nvPicPr>
            <p:cNvPr id="53" name="Picture 52"/>
            <p:cNvPicPr/>
            <p:nvPr/>
          </p:nvPicPr>
          <p:blipFill rotWithShape="1">
            <a:blip r:embed="rId5"/>
            <a:srcRect l="64665" t="21701" r="25096" b="67477"/>
            <a:stretch/>
          </p:blipFill>
          <p:spPr>
            <a:xfrm>
              <a:off x="5603023" y="2401722"/>
              <a:ext cx="681643" cy="423949"/>
            </a:xfrm>
            <a:prstGeom prst="rect">
              <a:avLst/>
            </a:prstGeom>
          </p:spPr>
        </p:pic>
      </p:grpSp>
    </p:spTree>
    <p:extLst>
      <p:ext uri="{BB962C8B-B14F-4D97-AF65-F5344CB8AC3E}">
        <p14:creationId xmlns:p14="http://schemas.microsoft.com/office/powerpoint/2010/main" val="71790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910182" y="938805"/>
            <a:ext cx="1509894" cy="583173"/>
          </a:xfrm>
          <a:prstGeom prst="rect">
            <a:avLst/>
          </a:prstGeom>
          <a:noFill/>
        </p:spPr>
        <p:txBody>
          <a:bodyPr wrap="square" rtlCol="0">
            <a:spAutoFit/>
          </a:bodyPr>
          <a:lstStyle/>
          <a:p>
            <a:pPr defTabSz="685800"/>
            <a:r>
              <a:rPr lang="en-US" sz="638" b="1" dirty="0">
                <a:solidFill>
                  <a:srgbClr val="009AA6"/>
                </a:solidFill>
                <a:latin typeface="Calibri"/>
              </a:rPr>
              <a:t>ENHANCING CUSTOMER EXPERIENCE &amp; CYBER SECURITY </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Delivering on the Enterprise cyber security framework</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End User Access </a:t>
            </a:r>
            <a:r>
              <a:rPr lang="en-US" sz="638" dirty="0" smtClean="0">
                <a:solidFill>
                  <a:srgbClr val="111111">
                    <a:lumMod val="75000"/>
                    <a:lumOff val="25000"/>
                  </a:srgbClr>
                </a:solidFill>
                <a:latin typeface="Calibri"/>
              </a:rPr>
              <a:t>Management</a:t>
            </a:r>
            <a:endParaRPr lang="en-US" sz="638" dirty="0">
              <a:solidFill>
                <a:srgbClr val="111111">
                  <a:lumMod val="75000"/>
                  <a:lumOff val="25000"/>
                </a:srgbClr>
              </a:solidFill>
              <a:latin typeface="Calibri"/>
            </a:endParaRPr>
          </a:p>
        </p:txBody>
      </p:sp>
      <p:sp>
        <p:nvSpPr>
          <p:cNvPr id="63" name="Text Placeholder 2"/>
          <p:cNvSpPr>
            <a:spLocks noGrp="1"/>
          </p:cNvSpPr>
          <p:nvPr>
            <p:ph type="body" sz="quarter" idx="12"/>
          </p:nvPr>
        </p:nvSpPr>
        <p:spPr>
          <a:xfrm>
            <a:off x="1331043" y="154833"/>
            <a:ext cx="6219973" cy="238208"/>
          </a:xfrm>
        </p:spPr>
        <p:txBody>
          <a:bodyPr/>
          <a:lstStyle/>
          <a:p>
            <a:pPr algn="ctr"/>
            <a:r>
              <a:rPr lang="en-US" dirty="0" smtClean="0"/>
              <a:t>Strategic Priorities</a:t>
            </a:r>
            <a:endParaRPr lang="en-US" dirty="0"/>
          </a:p>
        </p:txBody>
      </p:sp>
      <p:sp>
        <p:nvSpPr>
          <p:cNvPr id="42" name="TextBox 41"/>
          <p:cNvSpPr txBox="1"/>
          <p:nvPr/>
        </p:nvSpPr>
        <p:spPr>
          <a:xfrm>
            <a:off x="1039092" y="2239635"/>
            <a:ext cx="1611173" cy="779509"/>
          </a:xfrm>
          <a:prstGeom prst="rect">
            <a:avLst/>
          </a:prstGeom>
          <a:noFill/>
        </p:spPr>
        <p:txBody>
          <a:bodyPr wrap="square" rtlCol="0">
            <a:spAutoFit/>
          </a:bodyPr>
          <a:lstStyle/>
          <a:p>
            <a:pPr defTabSz="685800"/>
            <a:r>
              <a:rPr lang="en-US" sz="638" b="1" dirty="0" smtClean="0">
                <a:solidFill>
                  <a:srgbClr val="0070C0"/>
                </a:solidFill>
                <a:latin typeface="Calibri"/>
              </a:rPr>
              <a:t>ACHIEVE OPERATIONAL EXCELLENCE</a:t>
            </a:r>
            <a:endParaRPr lang="en-US" sz="638" b="1" dirty="0">
              <a:solidFill>
                <a:srgbClr val="0070C0"/>
              </a:solidFill>
              <a:latin typeface="Calibri"/>
            </a:endParaRP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End </a:t>
            </a:r>
            <a:r>
              <a:rPr lang="en-US" sz="638" dirty="0">
                <a:solidFill>
                  <a:srgbClr val="111111">
                    <a:lumMod val="75000"/>
                    <a:lumOff val="25000"/>
                  </a:srgbClr>
                </a:solidFill>
                <a:latin typeface="Calibri"/>
              </a:rPr>
              <a:t>User Software License Management</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Enterprise Software License </a:t>
            </a:r>
            <a:r>
              <a:rPr lang="en-US" sz="638" dirty="0" smtClean="0">
                <a:solidFill>
                  <a:srgbClr val="111111">
                    <a:lumMod val="75000"/>
                    <a:lumOff val="25000"/>
                  </a:srgbClr>
                </a:solidFill>
                <a:latin typeface="Calibri"/>
              </a:rPr>
              <a:t>Management</a:t>
            </a:r>
          </a:p>
          <a:p>
            <a:pPr marL="81000" indent="-81000" defTabSz="685800">
              <a:buFont typeface="Arial" panose="020B0604020202020204" pitchFamily="34" charset="0"/>
              <a:buChar char="•"/>
            </a:pPr>
            <a:r>
              <a:rPr lang="en-US" sz="638" dirty="0">
                <a:solidFill>
                  <a:srgbClr val="111111">
                    <a:lumMod val="75000"/>
                    <a:lumOff val="25000"/>
                  </a:srgbClr>
                </a:solidFill>
              </a:rPr>
              <a:t>Corporate Network Upgrades</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SDLC </a:t>
            </a:r>
            <a:r>
              <a:rPr lang="en-US" sz="638" dirty="0">
                <a:solidFill>
                  <a:srgbClr val="111111">
                    <a:lumMod val="75000"/>
                    <a:lumOff val="25000"/>
                  </a:srgbClr>
                </a:solidFill>
                <a:latin typeface="Calibri"/>
              </a:rPr>
              <a:t>Tools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Help Desk Maturity</a:t>
            </a:r>
          </a:p>
        </p:txBody>
      </p:sp>
      <p:sp>
        <p:nvSpPr>
          <p:cNvPr id="46" name="TextBox 45"/>
          <p:cNvSpPr txBox="1"/>
          <p:nvPr/>
        </p:nvSpPr>
        <p:spPr>
          <a:xfrm>
            <a:off x="1610672" y="509633"/>
            <a:ext cx="1299511" cy="1172180"/>
          </a:xfrm>
          <a:prstGeom prst="rect">
            <a:avLst/>
          </a:prstGeom>
          <a:noFill/>
        </p:spPr>
        <p:txBody>
          <a:bodyPr wrap="square" rtlCol="0">
            <a:spAutoFit/>
          </a:bodyPr>
          <a:lstStyle/>
          <a:p>
            <a:pPr defTabSz="685800"/>
            <a:r>
              <a:rPr lang="en-US" sz="638" b="1" dirty="0" smtClean="0">
                <a:solidFill>
                  <a:srgbClr val="FFC843">
                    <a:lumMod val="50000"/>
                  </a:srgbClr>
                </a:solidFill>
                <a:latin typeface="Calibri"/>
              </a:rPr>
              <a:t>EVOLVE DIGITAL </a:t>
            </a:r>
            <a:r>
              <a:rPr lang="en-US" sz="638" b="1" dirty="0">
                <a:solidFill>
                  <a:srgbClr val="FFC843">
                    <a:lumMod val="50000"/>
                  </a:srgbClr>
                </a:solidFill>
                <a:latin typeface="Calibri"/>
              </a:rPr>
              <a:t>CAPABILITIES</a:t>
            </a:r>
          </a:p>
          <a:p>
            <a:pPr marL="81000" indent="-81000" defTabSz="685800">
              <a:buFont typeface="Arial" panose="020B0604020202020204" pitchFamily="34" charset="0"/>
              <a:buChar char="•"/>
            </a:pPr>
            <a:r>
              <a:rPr lang="en-US" sz="638" dirty="0">
                <a:solidFill>
                  <a:srgbClr val="111111">
                    <a:lumMod val="75000"/>
                    <a:lumOff val="25000"/>
                  </a:srgbClr>
                </a:solidFill>
              </a:rPr>
              <a:t>Online Banking for Small Businesses/Digital Onboarding</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Application Modernization</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Digital </a:t>
            </a:r>
            <a:r>
              <a:rPr lang="en-US" sz="638" dirty="0">
                <a:solidFill>
                  <a:srgbClr val="111111">
                    <a:lumMod val="75000"/>
                    <a:lumOff val="25000"/>
                  </a:srgbClr>
                </a:solidFill>
                <a:latin typeface="Calibri"/>
              </a:rPr>
              <a:t>Collaboration Tools (O365, Teams, OneDrive</a:t>
            </a:r>
            <a:r>
              <a:rPr lang="en-US" sz="638" dirty="0" smtClean="0">
                <a:solidFill>
                  <a:srgbClr val="111111">
                    <a:lumMod val="75000"/>
                    <a:lumOff val="25000"/>
                  </a:srgbClr>
                </a:solidFill>
                <a:latin typeface="Calibri"/>
              </a:rPr>
              <a:t>)</a:t>
            </a:r>
          </a:p>
          <a:p>
            <a:pPr marL="81000" indent="-81000" defTabSz="685800">
              <a:buFont typeface="Arial" panose="020B0604020202020204" pitchFamily="34" charset="0"/>
              <a:buChar char="•"/>
            </a:pPr>
            <a:r>
              <a:rPr lang="en-US" sz="638" dirty="0">
                <a:solidFill>
                  <a:srgbClr val="111111">
                    <a:lumMod val="75000"/>
                    <a:lumOff val="25000"/>
                  </a:srgbClr>
                </a:solidFill>
              </a:rPr>
              <a:t>Enterprise-wide Digital Collaboration </a:t>
            </a:r>
            <a:r>
              <a:rPr lang="en-US" sz="638" dirty="0" smtClean="0">
                <a:solidFill>
                  <a:srgbClr val="111111">
                    <a:lumMod val="75000"/>
                    <a:lumOff val="25000"/>
                  </a:srgbClr>
                </a:solidFill>
              </a:rPr>
              <a:t>Improvements</a:t>
            </a:r>
            <a:endParaRPr lang="en-US" sz="638" dirty="0">
              <a:solidFill>
                <a:srgbClr val="111111">
                  <a:lumMod val="75000"/>
                  <a:lumOff val="25000"/>
                </a:srgbClr>
              </a:solidFill>
              <a:latin typeface="Calibri"/>
            </a:endParaRP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End </a:t>
            </a:r>
            <a:r>
              <a:rPr lang="en-US" sz="638" dirty="0">
                <a:solidFill>
                  <a:srgbClr val="111111">
                    <a:lumMod val="75000"/>
                    <a:lumOff val="25000"/>
                  </a:srgbClr>
                </a:solidFill>
                <a:latin typeface="Calibri"/>
              </a:rPr>
              <a:t>User Access Management</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Enterprise-wide </a:t>
            </a:r>
            <a:r>
              <a:rPr lang="en-US" sz="638" dirty="0">
                <a:solidFill>
                  <a:srgbClr val="111111">
                    <a:lumMod val="75000"/>
                    <a:lumOff val="25000"/>
                  </a:srgbClr>
                </a:solidFill>
                <a:latin typeface="Calibri"/>
              </a:rPr>
              <a:t>Wireless </a:t>
            </a:r>
            <a:r>
              <a:rPr lang="en-US" sz="638" dirty="0" smtClean="0">
                <a:solidFill>
                  <a:srgbClr val="111111">
                    <a:lumMod val="75000"/>
                    <a:lumOff val="25000"/>
                  </a:srgbClr>
                </a:solidFill>
                <a:latin typeface="Calibri"/>
              </a:rPr>
              <a:t>Connectivity</a:t>
            </a:r>
            <a:endParaRPr lang="en-US" sz="638" dirty="0">
              <a:solidFill>
                <a:srgbClr val="111111">
                  <a:lumMod val="75000"/>
                  <a:lumOff val="25000"/>
                </a:srgbClr>
              </a:solidFill>
              <a:latin typeface="Calibri"/>
            </a:endParaRPr>
          </a:p>
        </p:txBody>
      </p:sp>
      <p:sp>
        <p:nvSpPr>
          <p:cNvPr id="48" name="TextBox 47"/>
          <p:cNvSpPr txBox="1"/>
          <p:nvPr/>
        </p:nvSpPr>
        <p:spPr>
          <a:xfrm>
            <a:off x="3429144" y="1650129"/>
            <a:ext cx="1529366" cy="485005"/>
          </a:xfrm>
          <a:prstGeom prst="rect">
            <a:avLst/>
          </a:prstGeom>
          <a:noFill/>
        </p:spPr>
        <p:txBody>
          <a:bodyPr wrap="square" rtlCol="0">
            <a:spAutoFit/>
          </a:bodyPr>
          <a:lstStyle/>
          <a:p>
            <a:pPr defTabSz="685800"/>
            <a:r>
              <a:rPr lang="en-US" sz="638" b="1" dirty="0" smtClean="0">
                <a:solidFill>
                  <a:srgbClr val="FFC843">
                    <a:lumMod val="75000"/>
                  </a:srgbClr>
                </a:solidFill>
                <a:latin typeface="Calibri"/>
              </a:rPr>
              <a:t>DEVELOP ANALYTICAL INSIGHTS</a:t>
            </a:r>
            <a:endParaRPr lang="en-US" sz="638" b="1" dirty="0">
              <a:solidFill>
                <a:srgbClr val="FFC843">
                  <a:lumMod val="75000"/>
                </a:srgbClr>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Enhancement of our </a:t>
            </a:r>
            <a:r>
              <a:rPr lang="en-US" sz="638" dirty="0" smtClean="0">
                <a:solidFill>
                  <a:srgbClr val="111111">
                    <a:lumMod val="75000"/>
                    <a:lumOff val="25000"/>
                  </a:srgbClr>
                </a:solidFill>
                <a:latin typeface="Calibri"/>
              </a:rPr>
              <a:t>Business Intelligence / Data Analytics / Artificial Intelligence capabilities</a:t>
            </a:r>
            <a:endParaRPr lang="en-US" sz="638" dirty="0">
              <a:solidFill>
                <a:srgbClr val="111111">
                  <a:lumMod val="75000"/>
                  <a:lumOff val="25000"/>
                </a:srgbClr>
              </a:solidFill>
              <a:latin typeface="Calibri"/>
            </a:endParaRPr>
          </a:p>
        </p:txBody>
      </p:sp>
      <p:sp>
        <p:nvSpPr>
          <p:cNvPr id="49" name="TextBox 48"/>
          <p:cNvSpPr txBox="1"/>
          <p:nvPr/>
        </p:nvSpPr>
        <p:spPr>
          <a:xfrm>
            <a:off x="2515378" y="2421673"/>
            <a:ext cx="1222643" cy="877676"/>
          </a:xfrm>
          <a:prstGeom prst="rect">
            <a:avLst/>
          </a:prstGeom>
          <a:noFill/>
        </p:spPr>
        <p:txBody>
          <a:bodyPr wrap="square" rtlCol="0">
            <a:spAutoFit/>
          </a:bodyPr>
          <a:lstStyle/>
          <a:p>
            <a:pPr defTabSz="685800"/>
            <a:r>
              <a:rPr lang="en-US" sz="638" b="1" dirty="0" smtClean="0">
                <a:solidFill>
                  <a:srgbClr val="606D87"/>
                </a:solidFill>
                <a:latin typeface="Calibri"/>
              </a:rPr>
              <a:t>DELIVER ENTERPRISE INFRASTRUCTURE </a:t>
            </a:r>
            <a:r>
              <a:rPr lang="en-US" sz="638" b="1" dirty="0">
                <a:solidFill>
                  <a:srgbClr val="606D87"/>
                </a:solidFill>
                <a:latin typeface="Calibri"/>
              </a:rPr>
              <a:t>AGILITY</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Cloud/Cloud-like Infrastructure</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Enhancement of Disaster Recovery Capabilities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Infrastructure Services Upgrades</a:t>
            </a:r>
          </a:p>
        </p:txBody>
      </p:sp>
      <p:sp>
        <p:nvSpPr>
          <p:cNvPr id="4" name="Freeform 3"/>
          <p:cNvSpPr/>
          <p:nvPr/>
        </p:nvSpPr>
        <p:spPr>
          <a:xfrm>
            <a:off x="1262270" y="1906688"/>
            <a:ext cx="6552508" cy="1694126"/>
          </a:xfrm>
          <a:custGeom>
            <a:avLst/>
            <a:gdLst>
              <a:gd name="connsiteX0" fmla="*/ 0 w 8387542"/>
              <a:gd name="connsiteY0" fmla="*/ 0 h 3156609"/>
              <a:gd name="connsiteX1" fmla="*/ 640080 w 8387542"/>
              <a:gd name="connsiteY1" fmla="*/ 1088967 h 3156609"/>
              <a:gd name="connsiteX2" fmla="*/ 3059084 w 8387542"/>
              <a:gd name="connsiteY2" fmla="*/ 1454727 h 3156609"/>
              <a:gd name="connsiteX3" fmla="*/ 4871258 w 8387542"/>
              <a:gd name="connsiteY3" fmla="*/ 3142211 h 3156609"/>
              <a:gd name="connsiteX4" fmla="*/ 8387542 w 8387542"/>
              <a:gd name="connsiteY4" fmla="*/ 2128058 h 3156609"/>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736677"/>
              <a:gd name="connsiteY0" fmla="*/ 0 h 2258834"/>
              <a:gd name="connsiteX1" fmla="*/ 989215 w 8736677"/>
              <a:gd name="connsiteY1" fmla="*/ 191192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677" h="2258834">
                <a:moveTo>
                  <a:pt x="0" y="0"/>
                </a:moveTo>
                <a:cubicBezTo>
                  <a:pt x="322811" y="40870"/>
                  <a:pt x="504306" y="48490"/>
                  <a:pt x="1072342" y="108064"/>
                </a:cubicBezTo>
                <a:cubicBezTo>
                  <a:pt x="1640378" y="167638"/>
                  <a:pt x="2716877" y="200890"/>
                  <a:pt x="3408219" y="556952"/>
                </a:cubicBezTo>
                <a:cubicBezTo>
                  <a:pt x="4099561" y="913014"/>
                  <a:pt x="4332317" y="2132214"/>
                  <a:pt x="5220393" y="2244436"/>
                </a:cubicBezTo>
                <a:cubicBezTo>
                  <a:pt x="6108469" y="2356658"/>
                  <a:pt x="7422573" y="1793470"/>
                  <a:pt x="8736677" y="1230283"/>
                </a:cubicBezTo>
              </a:path>
            </a:pathLst>
          </a:custGeom>
          <a:noFill/>
          <a:ln w="307975" cap="rnd">
            <a:gradFill>
              <a:gsLst>
                <a:gs pos="0">
                  <a:srgbClr val="9FA655"/>
                </a:gs>
                <a:gs pos="46000">
                  <a:srgbClr val="9FA655"/>
                </a:gs>
                <a:gs pos="83000">
                  <a:srgbClr val="ABBC8E"/>
                </a:gs>
                <a:gs pos="100000">
                  <a:srgbClr val="9FA65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638">
              <a:solidFill>
                <a:srgbClr val="FFFFFF"/>
              </a:solidFill>
              <a:latin typeface="Calibri"/>
            </a:endParaRPr>
          </a:p>
        </p:txBody>
      </p:sp>
      <p:sp>
        <p:nvSpPr>
          <p:cNvPr id="20" name="TextBox 19"/>
          <p:cNvSpPr txBox="1"/>
          <p:nvPr/>
        </p:nvSpPr>
        <p:spPr>
          <a:xfrm>
            <a:off x="3298669" y="3163464"/>
            <a:ext cx="1390687" cy="877676"/>
          </a:xfrm>
          <a:prstGeom prst="rect">
            <a:avLst/>
          </a:prstGeom>
          <a:noFill/>
        </p:spPr>
        <p:txBody>
          <a:bodyPr wrap="square" rtlCol="0">
            <a:spAutoFit/>
          </a:bodyPr>
          <a:lstStyle/>
          <a:p>
            <a:pPr defTabSz="685800"/>
            <a:r>
              <a:rPr lang="en-US" sz="638" b="1" dirty="0" smtClean="0">
                <a:solidFill>
                  <a:srgbClr val="0070C0"/>
                </a:solidFill>
                <a:latin typeface="Calibri"/>
              </a:rPr>
              <a:t>ACHIEVE OPERATIONAL EXCELLENCE</a:t>
            </a:r>
            <a:endParaRPr lang="en-US" sz="638" b="1" dirty="0">
              <a:solidFill>
                <a:srgbClr val="0070C0"/>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Application Modernization</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Digital Services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Enhancement of End User Tools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Infrastructure Services Upgrades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SDLC Tools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Service Accessibility over Mobile </a:t>
            </a:r>
          </a:p>
        </p:txBody>
      </p:sp>
      <p:sp>
        <p:nvSpPr>
          <p:cNvPr id="21" name="TextBox 20"/>
          <p:cNvSpPr txBox="1"/>
          <p:nvPr/>
        </p:nvSpPr>
        <p:spPr>
          <a:xfrm>
            <a:off x="4621664" y="1953911"/>
            <a:ext cx="1250292" cy="975845"/>
          </a:xfrm>
          <a:prstGeom prst="rect">
            <a:avLst/>
          </a:prstGeom>
          <a:noFill/>
        </p:spPr>
        <p:txBody>
          <a:bodyPr wrap="square" rtlCol="0">
            <a:spAutoFit/>
          </a:bodyPr>
          <a:lstStyle/>
          <a:p>
            <a:pPr defTabSz="685800"/>
            <a:r>
              <a:rPr lang="en-US" sz="638" b="1" dirty="0" smtClean="0">
                <a:solidFill>
                  <a:srgbClr val="FFC843">
                    <a:lumMod val="50000"/>
                  </a:srgbClr>
                </a:solidFill>
                <a:latin typeface="Calibri"/>
              </a:rPr>
              <a:t>EVOLVE DIGITAL </a:t>
            </a:r>
            <a:r>
              <a:rPr lang="en-US" sz="638" b="1" dirty="0">
                <a:solidFill>
                  <a:srgbClr val="FFC843">
                    <a:lumMod val="50000"/>
                  </a:srgbClr>
                </a:solidFill>
                <a:latin typeface="Calibri"/>
              </a:rPr>
              <a:t>CAPABILITIES</a:t>
            </a:r>
          </a:p>
          <a:p>
            <a:pPr marL="81000" indent="-81000" defTabSz="685800">
              <a:buFont typeface="Arial" panose="020B0604020202020204" pitchFamily="34" charset="0"/>
              <a:buChar char="•"/>
            </a:pPr>
            <a:r>
              <a:rPr lang="en-US" sz="638" dirty="0">
                <a:solidFill>
                  <a:srgbClr val="111111">
                    <a:lumMod val="75000"/>
                    <a:lumOff val="25000"/>
                  </a:srgbClr>
                </a:solidFill>
              </a:rPr>
              <a:t>Replacement of Mobile/Online Banking for Business and Personal</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Application </a:t>
            </a:r>
            <a:r>
              <a:rPr lang="en-US" sz="638" dirty="0">
                <a:solidFill>
                  <a:srgbClr val="111111">
                    <a:lumMod val="75000"/>
                    <a:lumOff val="25000"/>
                  </a:srgbClr>
                </a:solidFill>
                <a:latin typeface="Calibri"/>
              </a:rPr>
              <a:t>Modernization</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Digital Services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Enhancement of End Customer Touch </a:t>
            </a:r>
            <a:r>
              <a:rPr lang="en-US" sz="638" dirty="0" smtClean="0">
                <a:solidFill>
                  <a:srgbClr val="111111">
                    <a:lumMod val="75000"/>
                    <a:lumOff val="25000"/>
                  </a:srgbClr>
                </a:solidFill>
                <a:latin typeface="Calibri"/>
              </a:rPr>
              <a:t>Points</a:t>
            </a:r>
            <a:endParaRPr lang="en-US" sz="638" dirty="0">
              <a:solidFill>
                <a:srgbClr val="111111">
                  <a:lumMod val="75000"/>
                  <a:lumOff val="25000"/>
                </a:srgbClr>
              </a:solidFill>
              <a:latin typeface="Calibri"/>
            </a:endParaRPr>
          </a:p>
        </p:txBody>
      </p:sp>
      <p:sp>
        <p:nvSpPr>
          <p:cNvPr id="22" name="TextBox 21"/>
          <p:cNvSpPr txBox="1"/>
          <p:nvPr/>
        </p:nvSpPr>
        <p:spPr>
          <a:xfrm>
            <a:off x="4907282" y="2965394"/>
            <a:ext cx="999643" cy="485005"/>
          </a:xfrm>
          <a:prstGeom prst="rect">
            <a:avLst/>
          </a:prstGeom>
          <a:noFill/>
        </p:spPr>
        <p:txBody>
          <a:bodyPr wrap="square" rtlCol="0">
            <a:spAutoFit/>
          </a:bodyPr>
          <a:lstStyle/>
          <a:p>
            <a:pPr defTabSz="685800"/>
            <a:r>
              <a:rPr lang="en-US" sz="638" b="1" dirty="0" smtClean="0">
                <a:solidFill>
                  <a:srgbClr val="FFC843">
                    <a:lumMod val="75000"/>
                  </a:srgbClr>
                </a:solidFill>
                <a:latin typeface="Calibri"/>
              </a:rPr>
              <a:t>DEVELOP ANALYTICAL INSIGHTS</a:t>
            </a:r>
            <a:endParaRPr lang="en-US" sz="638" b="1" dirty="0">
              <a:solidFill>
                <a:srgbClr val="FFC843">
                  <a:lumMod val="75000"/>
                </a:srgbClr>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Broaden Application of AI</a:t>
            </a:r>
          </a:p>
        </p:txBody>
      </p:sp>
      <p:sp>
        <p:nvSpPr>
          <p:cNvPr id="23" name="TextBox 22"/>
          <p:cNvSpPr txBox="1"/>
          <p:nvPr/>
        </p:nvSpPr>
        <p:spPr>
          <a:xfrm>
            <a:off x="4555858" y="3897471"/>
            <a:ext cx="1250292" cy="681340"/>
          </a:xfrm>
          <a:prstGeom prst="rect">
            <a:avLst/>
          </a:prstGeom>
          <a:noFill/>
        </p:spPr>
        <p:txBody>
          <a:bodyPr wrap="square" rtlCol="0">
            <a:spAutoFit/>
          </a:bodyPr>
          <a:lstStyle/>
          <a:p>
            <a:pPr defTabSz="685800"/>
            <a:r>
              <a:rPr lang="en-US" sz="638" b="1" dirty="0" smtClean="0">
                <a:solidFill>
                  <a:srgbClr val="59515D"/>
                </a:solidFill>
                <a:latin typeface="Calibri"/>
              </a:rPr>
              <a:t>DELIVER ENTERPRISE </a:t>
            </a:r>
            <a:r>
              <a:rPr lang="en-US" sz="638" b="1" dirty="0">
                <a:solidFill>
                  <a:srgbClr val="59515D"/>
                </a:solidFill>
                <a:latin typeface="Calibri"/>
              </a:rPr>
              <a:t>INFRASTRUCTURE AGILITY</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Cloud/Cloud-like Infrastructure</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Infrastructure Services Maintenance</a:t>
            </a:r>
          </a:p>
        </p:txBody>
      </p:sp>
      <p:sp>
        <p:nvSpPr>
          <p:cNvPr id="14" name="Freeform 13"/>
          <p:cNvSpPr/>
          <p:nvPr/>
        </p:nvSpPr>
        <p:spPr>
          <a:xfrm>
            <a:off x="1244199" y="1914617"/>
            <a:ext cx="6552508" cy="1694126"/>
          </a:xfrm>
          <a:custGeom>
            <a:avLst/>
            <a:gdLst>
              <a:gd name="connsiteX0" fmla="*/ 0 w 8387542"/>
              <a:gd name="connsiteY0" fmla="*/ 0 h 3156609"/>
              <a:gd name="connsiteX1" fmla="*/ 640080 w 8387542"/>
              <a:gd name="connsiteY1" fmla="*/ 1088967 h 3156609"/>
              <a:gd name="connsiteX2" fmla="*/ 3059084 w 8387542"/>
              <a:gd name="connsiteY2" fmla="*/ 1454727 h 3156609"/>
              <a:gd name="connsiteX3" fmla="*/ 4871258 w 8387542"/>
              <a:gd name="connsiteY3" fmla="*/ 3142211 h 3156609"/>
              <a:gd name="connsiteX4" fmla="*/ 8387542 w 8387542"/>
              <a:gd name="connsiteY4" fmla="*/ 2128058 h 3156609"/>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736677"/>
              <a:gd name="connsiteY0" fmla="*/ 0 h 2258834"/>
              <a:gd name="connsiteX1" fmla="*/ 989215 w 8736677"/>
              <a:gd name="connsiteY1" fmla="*/ 191192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677" h="2258834">
                <a:moveTo>
                  <a:pt x="0" y="0"/>
                </a:moveTo>
                <a:cubicBezTo>
                  <a:pt x="322811" y="40870"/>
                  <a:pt x="504306" y="48490"/>
                  <a:pt x="1072342" y="108064"/>
                </a:cubicBezTo>
                <a:cubicBezTo>
                  <a:pt x="1640378" y="167638"/>
                  <a:pt x="2716877" y="200890"/>
                  <a:pt x="3408219" y="556952"/>
                </a:cubicBezTo>
                <a:cubicBezTo>
                  <a:pt x="4099561" y="913014"/>
                  <a:pt x="4332317" y="2132214"/>
                  <a:pt x="5220393" y="2244436"/>
                </a:cubicBezTo>
                <a:cubicBezTo>
                  <a:pt x="6108469" y="2356658"/>
                  <a:pt x="7422573" y="1793470"/>
                  <a:pt x="8736677" y="1230283"/>
                </a:cubicBezTo>
              </a:path>
            </a:pathLst>
          </a:custGeom>
          <a:noFill/>
          <a:ln w="142875"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638">
              <a:solidFill>
                <a:srgbClr val="FFFFFF"/>
              </a:solidFill>
              <a:latin typeface="Calibri"/>
            </a:endParaRPr>
          </a:p>
        </p:txBody>
      </p:sp>
      <p:sp>
        <p:nvSpPr>
          <p:cNvPr id="15" name="Freeform 14"/>
          <p:cNvSpPr/>
          <p:nvPr/>
        </p:nvSpPr>
        <p:spPr>
          <a:xfrm>
            <a:off x="1242752" y="1906688"/>
            <a:ext cx="6552508" cy="1694126"/>
          </a:xfrm>
          <a:custGeom>
            <a:avLst/>
            <a:gdLst>
              <a:gd name="connsiteX0" fmla="*/ 0 w 8387542"/>
              <a:gd name="connsiteY0" fmla="*/ 0 h 3156609"/>
              <a:gd name="connsiteX1" fmla="*/ 640080 w 8387542"/>
              <a:gd name="connsiteY1" fmla="*/ 1088967 h 3156609"/>
              <a:gd name="connsiteX2" fmla="*/ 3059084 w 8387542"/>
              <a:gd name="connsiteY2" fmla="*/ 1454727 h 3156609"/>
              <a:gd name="connsiteX3" fmla="*/ 4871258 w 8387542"/>
              <a:gd name="connsiteY3" fmla="*/ 3142211 h 3156609"/>
              <a:gd name="connsiteX4" fmla="*/ 8387542 w 8387542"/>
              <a:gd name="connsiteY4" fmla="*/ 2128058 h 3156609"/>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495608"/>
              <a:gd name="connsiteY0" fmla="*/ 0 h 2541467"/>
              <a:gd name="connsiteX1" fmla="*/ 748146 w 8495608"/>
              <a:gd name="connsiteY1" fmla="*/ 473825 h 2541467"/>
              <a:gd name="connsiteX2" fmla="*/ 3167150 w 8495608"/>
              <a:gd name="connsiteY2" fmla="*/ 839585 h 2541467"/>
              <a:gd name="connsiteX3" fmla="*/ 4979324 w 8495608"/>
              <a:gd name="connsiteY3" fmla="*/ 2527069 h 2541467"/>
              <a:gd name="connsiteX4" fmla="*/ 8495608 w 8495608"/>
              <a:gd name="connsiteY4" fmla="*/ 1512916 h 2541467"/>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678488"/>
              <a:gd name="connsiteY0" fmla="*/ 0 h 2317023"/>
              <a:gd name="connsiteX1" fmla="*/ 931026 w 8678488"/>
              <a:gd name="connsiteY1" fmla="*/ 249381 h 2317023"/>
              <a:gd name="connsiteX2" fmla="*/ 3350030 w 8678488"/>
              <a:gd name="connsiteY2" fmla="*/ 615141 h 2317023"/>
              <a:gd name="connsiteX3" fmla="*/ 5162204 w 8678488"/>
              <a:gd name="connsiteY3" fmla="*/ 2302625 h 2317023"/>
              <a:gd name="connsiteX4" fmla="*/ 8678488 w 8678488"/>
              <a:gd name="connsiteY4" fmla="*/ 1288472 h 2317023"/>
              <a:gd name="connsiteX0" fmla="*/ 0 w 8736677"/>
              <a:gd name="connsiteY0" fmla="*/ 0 h 2258834"/>
              <a:gd name="connsiteX1" fmla="*/ 989215 w 8736677"/>
              <a:gd name="connsiteY1" fmla="*/ 191192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 name="connsiteX0" fmla="*/ 0 w 8736677"/>
              <a:gd name="connsiteY0" fmla="*/ 0 h 2258834"/>
              <a:gd name="connsiteX1" fmla="*/ 1072342 w 8736677"/>
              <a:gd name="connsiteY1" fmla="*/ 108064 h 2258834"/>
              <a:gd name="connsiteX2" fmla="*/ 3408219 w 8736677"/>
              <a:gd name="connsiteY2" fmla="*/ 556952 h 2258834"/>
              <a:gd name="connsiteX3" fmla="*/ 5220393 w 8736677"/>
              <a:gd name="connsiteY3" fmla="*/ 2244436 h 2258834"/>
              <a:gd name="connsiteX4" fmla="*/ 8736677 w 8736677"/>
              <a:gd name="connsiteY4" fmla="*/ 1230283 h 225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677" h="2258834">
                <a:moveTo>
                  <a:pt x="0" y="0"/>
                </a:moveTo>
                <a:cubicBezTo>
                  <a:pt x="322811" y="40870"/>
                  <a:pt x="504306" y="48490"/>
                  <a:pt x="1072342" y="108064"/>
                </a:cubicBezTo>
                <a:cubicBezTo>
                  <a:pt x="1640378" y="167638"/>
                  <a:pt x="2716877" y="200890"/>
                  <a:pt x="3408219" y="556952"/>
                </a:cubicBezTo>
                <a:cubicBezTo>
                  <a:pt x="4099561" y="913014"/>
                  <a:pt x="4332317" y="2132214"/>
                  <a:pt x="5220393" y="2244436"/>
                </a:cubicBezTo>
                <a:cubicBezTo>
                  <a:pt x="6108469" y="2356658"/>
                  <a:pt x="7422573" y="1793470"/>
                  <a:pt x="8736677" y="1230283"/>
                </a:cubicBezTo>
              </a:path>
            </a:pathLst>
          </a:custGeom>
          <a:ln w="9525" cap="flat" cmpd="sng" algn="ctr">
            <a:solidFill>
              <a:schemeClr val="bg1">
                <a:lumMod val="9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defTabSz="685800"/>
            <a:endParaRPr lang="en-US" sz="638">
              <a:solidFill>
                <a:srgbClr val="111111"/>
              </a:solidFill>
              <a:latin typeface="Calibri"/>
            </a:endParaRPr>
          </a:p>
        </p:txBody>
      </p:sp>
      <p:sp>
        <p:nvSpPr>
          <p:cNvPr id="18" name="TextBox 17"/>
          <p:cNvSpPr txBox="1"/>
          <p:nvPr/>
        </p:nvSpPr>
        <p:spPr>
          <a:xfrm>
            <a:off x="3834426" y="2300819"/>
            <a:ext cx="415498" cy="230832"/>
          </a:xfrm>
          <a:prstGeom prst="rect">
            <a:avLst/>
          </a:prstGeom>
          <a:noFill/>
        </p:spPr>
        <p:txBody>
          <a:bodyPr wrap="none" rtlCol="0">
            <a:spAutoFit/>
          </a:bodyPr>
          <a:lstStyle/>
          <a:p>
            <a:pPr defTabSz="685800"/>
            <a:r>
              <a:rPr lang="en-US" sz="900" b="1" dirty="0">
                <a:solidFill>
                  <a:srgbClr val="111111">
                    <a:lumMod val="75000"/>
                    <a:lumOff val="25000"/>
                  </a:srgbClr>
                </a:solidFill>
                <a:latin typeface="Calibri"/>
              </a:rPr>
              <a:t>2021</a:t>
            </a:r>
          </a:p>
        </p:txBody>
      </p:sp>
      <p:pic>
        <p:nvPicPr>
          <p:cNvPr id="19" name="Picture 18" descr="File:Map pin icon.svg - Wikimedia Commons"/>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1636213">
            <a:off x="3934512" y="2503140"/>
            <a:ext cx="185837" cy="237239"/>
          </a:xfrm>
          <a:prstGeom prst="rect">
            <a:avLst/>
          </a:prstGeom>
        </p:spPr>
      </p:pic>
      <p:cxnSp>
        <p:nvCxnSpPr>
          <p:cNvPr id="6" name="Elbow Connector 5"/>
          <p:cNvCxnSpPr>
            <a:endCxn id="46" idx="1"/>
          </p:cNvCxnSpPr>
          <p:nvPr/>
        </p:nvCxnSpPr>
        <p:spPr>
          <a:xfrm rot="5400000" flipH="1" flipV="1">
            <a:off x="1199377" y="1344839"/>
            <a:ext cx="660411" cy="162180"/>
          </a:xfrm>
          <a:prstGeom prst="bentConnector2">
            <a:avLst/>
          </a:prstGeom>
          <a:ln>
            <a:solidFill>
              <a:srgbClr val="AF9F7A"/>
            </a:solidFill>
            <a:tailEnd type="oval"/>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5400000">
            <a:off x="2205978" y="2012829"/>
            <a:ext cx="236629" cy="174538"/>
          </a:xfrm>
          <a:prstGeom prst="bentConnector3">
            <a:avLst>
              <a:gd name="adj1" fmla="val 100060"/>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7" idx="0"/>
            <a:endCxn id="38" idx="1"/>
          </p:cNvCxnSpPr>
          <p:nvPr/>
        </p:nvCxnSpPr>
        <p:spPr>
          <a:xfrm rot="5400000" flipH="1" flipV="1">
            <a:off x="2480947" y="1549970"/>
            <a:ext cx="748812" cy="109657"/>
          </a:xfrm>
          <a:prstGeom prst="bentConnector2">
            <a:avLst/>
          </a:prstGeom>
          <a:ln>
            <a:tailEnd type="ova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20250" y="1914617"/>
            <a:ext cx="415498" cy="230832"/>
          </a:xfrm>
          <a:prstGeom prst="rect">
            <a:avLst/>
          </a:prstGeom>
          <a:noFill/>
        </p:spPr>
        <p:txBody>
          <a:bodyPr wrap="none" rtlCol="0">
            <a:spAutoFit/>
          </a:bodyPr>
          <a:lstStyle/>
          <a:p>
            <a:pPr defTabSz="685800"/>
            <a:r>
              <a:rPr lang="en-US" sz="900" b="1" dirty="0">
                <a:solidFill>
                  <a:srgbClr val="111111">
                    <a:lumMod val="75000"/>
                    <a:lumOff val="25000"/>
                  </a:srgbClr>
                </a:solidFill>
                <a:latin typeface="Calibri"/>
              </a:rPr>
              <a:t>2020</a:t>
            </a:r>
          </a:p>
        </p:txBody>
      </p:sp>
      <p:pic>
        <p:nvPicPr>
          <p:cNvPr id="34" name="Picture 33" descr="File:Map pin icon.svg - Wikimedia Commons"/>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31044" y="1730797"/>
            <a:ext cx="185837" cy="237239"/>
          </a:xfrm>
          <a:prstGeom prst="rect">
            <a:avLst/>
          </a:prstGeom>
        </p:spPr>
      </p:pic>
      <p:sp>
        <p:nvSpPr>
          <p:cNvPr id="27" name="Diamond 26"/>
          <p:cNvSpPr/>
          <p:nvPr/>
        </p:nvSpPr>
        <p:spPr>
          <a:xfrm>
            <a:off x="2729087" y="1979204"/>
            <a:ext cx="142875" cy="140099"/>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pic>
        <p:nvPicPr>
          <p:cNvPr id="36" name="Picture 35" descr="File:Map pin icon.svg - Wikimedia Common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46619" y="3338169"/>
            <a:ext cx="185837" cy="237239"/>
          </a:xfrm>
          <a:prstGeom prst="rect">
            <a:avLst/>
          </a:prstGeom>
        </p:spPr>
      </p:pic>
      <p:sp>
        <p:nvSpPr>
          <p:cNvPr id="37" name="TextBox 36"/>
          <p:cNvSpPr txBox="1"/>
          <p:nvPr/>
        </p:nvSpPr>
        <p:spPr>
          <a:xfrm>
            <a:off x="5550352" y="3545825"/>
            <a:ext cx="415498" cy="230832"/>
          </a:xfrm>
          <a:prstGeom prst="rect">
            <a:avLst/>
          </a:prstGeom>
          <a:noFill/>
        </p:spPr>
        <p:txBody>
          <a:bodyPr wrap="none" rtlCol="0">
            <a:spAutoFit/>
          </a:bodyPr>
          <a:lstStyle/>
          <a:p>
            <a:pPr defTabSz="685800"/>
            <a:r>
              <a:rPr lang="en-US" sz="900" b="1" dirty="0">
                <a:solidFill>
                  <a:srgbClr val="111111">
                    <a:lumMod val="75000"/>
                    <a:lumOff val="25000"/>
                  </a:srgbClr>
                </a:solidFill>
                <a:latin typeface="Calibri"/>
              </a:rPr>
              <a:t>2022</a:t>
            </a:r>
          </a:p>
        </p:txBody>
      </p:sp>
      <p:pic>
        <p:nvPicPr>
          <p:cNvPr id="39" name="Picture 38" descr="File:Map pin icon.svg - Wikimedia Common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502940">
            <a:off x="7137157" y="3059770"/>
            <a:ext cx="185837" cy="237239"/>
          </a:xfrm>
          <a:prstGeom prst="rect">
            <a:avLst/>
          </a:prstGeom>
        </p:spPr>
      </p:pic>
      <p:sp>
        <p:nvSpPr>
          <p:cNvPr id="40" name="TextBox 39"/>
          <p:cNvSpPr txBox="1"/>
          <p:nvPr/>
        </p:nvSpPr>
        <p:spPr>
          <a:xfrm>
            <a:off x="7457316" y="3195370"/>
            <a:ext cx="762452" cy="583173"/>
          </a:xfrm>
          <a:prstGeom prst="rect">
            <a:avLst/>
          </a:prstGeom>
          <a:noFill/>
        </p:spPr>
        <p:txBody>
          <a:bodyPr wrap="square" rtlCol="0">
            <a:spAutoFit/>
          </a:bodyPr>
          <a:lstStyle/>
          <a:p>
            <a:pPr defTabSz="685800"/>
            <a:r>
              <a:rPr lang="en-US" sz="638" b="1" dirty="0" smtClean="0">
                <a:solidFill>
                  <a:srgbClr val="0070C0"/>
                </a:solidFill>
                <a:latin typeface="Calibri"/>
              </a:rPr>
              <a:t>ACHIEVE OPERATIONAL EXCELLENCE</a:t>
            </a:r>
            <a:endParaRPr lang="en-US" sz="638" b="1" dirty="0">
              <a:solidFill>
                <a:srgbClr val="0070C0"/>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Application Modernization</a:t>
            </a:r>
          </a:p>
        </p:txBody>
      </p:sp>
      <p:sp>
        <p:nvSpPr>
          <p:cNvPr id="43" name="TextBox 42"/>
          <p:cNvSpPr txBox="1"/>
          <p:nvPr/>
        </p:nvSpPr>
        <p:spPr>
          <a:xfrm>
            <a:off x="7434603" y="2150631"/>
            <a:ext cx="1250292" cy="485005"/>
          </a:xfrm>
          <a:prstGeom prst="rect">
            <a:avLst/>
          </a:prstGeom>
          <a:noFill/>
        </p:spPr>
        <p:txBody>
          <a:bodyPr wrap="square" rtlCol="0">
            <a:spAutoFit/>
          </a:bodyPr>
          <a:lstStyle/>
          <a:p>
            <a:pPr defTabSz="685800"/>
            <a:r>
              <a:rPr lang="en-US" sz="638" b="1" dirty="0" smtClean="0">
                <a:solidFill>
                  <a:srgbClr val="59515D"/>
                </a:solidFill>
                <a:latin typeface="Calibri"/>
              </a:rPr>
              <a:t>DELIVER ENTERPRISE </a:t>
            </a:r>
            <a:r>
              <a:rPr lang="en-US" sz="638" b="1" dirty="0">
                <a:solidFill>
                  <a:srgbClr val="59515D"/>
                </a:solidFill>
                <a:latin typeface="Calibri"/>
              </a:rPr>
              <a:t>INFRASTRUCTURE AGILITY</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Cloud/Cloud-like Infrastructure</a:t>
            </a:r>
          </a:p>
        </p:txBody>
      </p:sp>
      <p:sp>
        <p:nvSpPr>
          <p:cNvPr id="44" name="TextBox 43"/>
          <p:cNvSpPr txBox="1"/>
          <p:nvPr/>
        </p:nvSpPr>
        <p:spPr>
          <a:xfrm>
            <a:off x="5860941" y="3688607"/>
            <a:ext cx="762452" cy="583173"/>
          </a:xfrm>
          <a:prstGeom prst="rect">
            <a:avLst/>
          </a:prstGeom>
          <a:noFill/>
        </p:spPr>
        <p:txBody>
          <a:bodyPr wrap="square" rtlCol="0">
            <a:spAutoFit/>
          </a:bodyPr>
          <a:lstStyle/>
          <a:p>
            <a:pPr defTabSz="685800"/>
            <a:r>
              <a:rPr lang="en-US" sz="638" b="1" dirty="0" smtClean="0">
                <a:solidFill>
                  <a:srgbClr val="0070C0"/>
                </a:solidFill>
                <a:latin typeface="Calibri"/>
              </a:rPr>
              <a:t>ACHIEVE OPERATIONAL EXCELLENCE</a:t>
            </a:r>
            <a:endParaRPr lang="en-US" sz="638" b="1" dirty="0">
              <a:solidFill>
                <a:srgbClr val="0070C0"/>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Application Modernization</a:t>
            </a:r>
          </a:p>
        </p:txBody>
      </p:sp>
      <p:sp>
        <p:nvSpPr>
          <p:cNvPr id="45" name="TextBox 44"/>
          <p:cNvSpPr txBox="1"/>
          <p:nvPr/>
        </p:nvSpPr>
        <p:spPr>
          <a:xfrm>
            <a:off x="5935099" y="2213164"/>
            <a:ext cx="1292084" cy="681340"/>
          </a:xfrm>
          <a:prstGeom prst="rect">
            <a:avLst/>
          </a:prstGeom>
          <a:noFill/>
        </p:spPr>
        <p:txBody>
          <a:bodyPr wrap="square" rtlCol="0">
            <a:spAutoFit/>
          </a:bodyPr>
          <a:lstStyle/>
          <a:p>
            <a:pPr defTabSz="685800"/>
            <a:r>
              <a:rPr lang="en-US" sz="638" b="1" dirty="0" smtClean="0">
                <a:solidFill>
                  <a:srgbClr val="FFC843">
                    <a:lumMod val="50000"/>
                  </a:srgbClr>
                </a:solidFill>
                <a:latin typeface="Calibri"/>
              </a:rPr>
              <a:t>EVOLVE DIGITAL </a:t>
            </a:r>
            <a:r>
              <a:rPr lang="en-US" sz="638" b="1" dirty="0">
                <a:solidFill>
                  <a:srgbClr val="FFC843">
                    <a:lumMod val="50000"/>
                  </a:srgbClr>
                </a:solidFill>
                <a:latin typeface="Calibri"/>
              </a:rPr>
              <a:t>CAPABILITIES</a:t>
            </a:r>
          </a:p>
          <a:p>
            <a:pPr marL="81000" indent="-81000" defTabSz="685800">
              <a:buFont typeface="Arial" panose="020B0604020202020204" pitchFamily="34" charset="0"/>
              <a:buChar char="•"/>
            </a:pPr>
            <a:r>
              <a:rPr lang="en-US" sz="638" dirty="0">
                <a:solidFill>
                  <a:srgbClr val="111111">
                    <a:lumMod val="75000"/>
                    <a:lumOff val="25000"/>
                  </a:srgbClr>
                </a:solidFill>
              </a:rPr>
              <a:t>T24 and Wave Core Application Upgrades</a:t>
            </a:r>
          </a:p>
          <a:p>
            <a:pPr marL="81000" indent="-81000" defTabSz="685800">
              <a:buFont typeface="Arial" panose="020B0604020202020204" pitchFamily="34" charset="0"/>
              <a:buChar char="•"/>
            </a:pPr>
            <a:r>
              <a:rPr lang="en-US" sz="638" dirty="0" smtClean="0">
                <a:solidFill>
                  <a:srgbClr val="111111">
                    <a:lumMod val="75000"/>
                    <a:lumOff val="25000"/>
                  </a:srgbClr>
                </a:solidFill>
                <a:latin typeface="Calibri"/>
              </a:rPr>
              <a:t>Enablement </a:t>
            </a:r>
            <a:r>
              <a:rPr lang="en-US" sz="638" dirty="0">
                <a:solidFill>
                  <a:srgbClr val="111111">
                    <a:lumMod val="75000"/>
                    <a:lumOff val="25000"/>
                  </a:srgbClr>
                </a:solidFill>
                <a:latin typeface="Calibri"/>
              </a:rPr>
              <a:t>of Digital Services</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Enhancement of End Customer Touch </a:t>
            </a:r>
            <a:r>
              <a:rPr lang="en-US" sz="638" dirty="0" smtClean="0">
                <a:solidFill>
                  <a:srgbClr val="111111">
                    <a:lumMod val="75000"/>
                    <a:lumOff val="25000"/>
                  </a:srgbClr>
                </a:solidFill>
                <a:latin typeface="Calibri"/>
              </a:rPr>
              <a:t>Points</a:t>
            </a:r>
            <a:endParaRPr lang="en-US" sz="638" dirty="0">
              <a:solidFill>
                <a:srgbClr val="111111">
                  <a:lumMod val="75000"/>
                  <a:lumOff val="25000"/>
                </a:srgbClr>
              </a:solidFill>
              <a:latin typeface="Calibri"/>
            </a:endParaRPr>
          </a:p>
        </p:txBody>
      </p:sp>
      <p:sp>
        <p:nvSpPr>
          <p:cNvPr id="47" name="TextBox 46"/>
          <p:cNvSpPr txBox="1"/>
          <p:nvPr/>
        </p:nvSpPr>
        <p:spPr>
          <a:xfrm>
            <a:off x="6504185" y="3494538"/>
            <a:ext cx="1075066" cy="877676"/>
          </a:xfrm>
          <a:prstGeom prst="rect">
            <a:avLst/>
          </a:prstGeom>
          <a:noFill/>
        </p:spPr>
        <p:txBody>
          <a:bodyPr wrap="square" rtlCol="0">
            <a:spAutoFit/>
          </a:bodyPr>
          <a:lstStyle/>
          <a:p>
            <a:pPr defTabSz="685800"/>
            <a:r>
              <a:rPr lang="en-US" sz="638" b="1" dirty="0" smtClean="0">
                <a:solidFill>
                  <a:srgbClr val="59515D"/>
                </a:solidFill>
                <a:latin typeface="Calibri"/>
              </a:rPr>
              <a:t>DELIVER ENTERPRISE INFRASTRUCTURE </a:t>
            </a:r>
            <a:r>
              <a:rPr lang="en-US" sz="638" b="1" dirty="0">
                <a:solidFill>
                  <a:srgbClr val="59515D"/>
                </a:solidFill>
                <a:latin typeface="Calibri"/>
              </a:rPr>
              <a:t>AGILITY</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Enablement of Cloud/Cloud-like Infrastructure</a:t>
            </a: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Network Infrastructure Modernization - 5G/SDWAN</a:t>
            </a:r>
          </a:p>
        </p:txBody>
      </p:sp>
      <p:sp>
        <p:nvSpPr>
          <p:cNvPr id="50" name="TextBox 49"/>
          <p:cNvSpPr txBox="1"/>
          <p:nvPr/>
        </p:nvSpPr>
        <p:spPr>
          <a:xfrm>
            <a:off x="7022326" y="2860511"/>
            <a:ext cx="415498" cy="230832"/>
          </a:xfrm>
          <a:prstGeom prst="rect">
            <a:avLst/>
          </a:prstGeom>
          <a:noFill/>
        </p:spPr>
        <p:txBody>
          <a:bodyPr wrap="none" rtlCol="0">
            <a:spAutoFit/>
          </a:bodyPr>
          <a:lstStyle/>
          <a:p>
            <a:pPr defTabSz="685800"/>
            <a:r>
              <a:rPr lang="en-US" sz="900" b="1" dirty="0">
                <a:solidFill>
                  <a:srgbClr val="111111">
                    <a:lumMod val="75000"/>
                    <a:lumOff val="25000"/>
                  </a:srgbClr>
                </a:solidFill>
                <a:latin typeface="Calibri"/>
              </a:rPr>
              <a:t>2023</a:t>
            </a:r>
          </a:p>
        </p:txBody>
      </p:sp>
      <p:sp>
        <p:nvSpPr>
          <p:cNvPr id="32" name="Diamond 31"/>
          <p:cNvSpPr/>
          <p:nvPr/>
        </p:nvSpPr>
        <p:spPr>
          <a:xfrm>
            <a:off x="3256163" y="2057504"/>
            <a:ext cx="157163" cy="140099"/>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sp>
        <p:nvSpPr>
          <p:cNvPr id="35" name="Diamond 34"/>
          <p:cNvSpPr/>
          <p:nvPr/>
        </p:nvSpPr>
        <p:spPr>
          <a:xfrm>
            <a:off x="2340326" y="1934080"/>
            <a:ext cx="142875" cy="140099"/>
          </a:xfrm>
          <a:prstGeom prst="diamond">
            <a:avLst/>
          </a:prstGeom>
          <a:solidFill>
            <a:srgbClr val="005E82"/>
          </a:solidFill>
          <a:ln>
            <a:solidFill>
              <a:srgbClr val="005E82"/>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cxnSp>
        <p:nvCxnSpPr>
          <p:cNvPr id="11" name="Elbow Connector 10"/>
          <p:cNvCxnSpPr>
            <a:stCxn id="32" idx="2"/>
            <a:endCxn id="49" idx="0"/>
          </p:cNvCxnSpPr>
          <p:nvPr/>
        </p:nvCxnSpPr>
        <p:spPr>
          <a:xfrm rot="5400000">
            <a:off x="3118688" y="2205616"/>
            <a:ext cx="224070" cy="208045"/>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sp>
        <p:nvSpPr>
          <p:cNvPr id="51" name="Diamond 50"/>
          <p:cNvSpPr/>
          <p:nvPr/>
        </p:nvSpPr>
        <p:spPr>
          <a:xfrm>
            <a:off x="3250987" y="2055756"/>
            <a:ext cx="157163" cy="140099"/>
          </a:xfrm>
          <a:prstGeom prst="diamond">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cxnSp>
        <p:nvCxnSpPr>
          <p:cNvPr id="28" name="Elbow Connector 27"/>
          <p:cNvCxnSpPr>
            <a:stCxn id="51" idx="0"/>
          </p:cNvCxnSpPr>
          <p:nvPr/>
        </p:nvCxnSpPr>
        <p:spPr>
          <a:xfrm rot="5400000" flipH="1" flipV="1">
            <a:off x="3333103" y="1903155"/>
            <a:ext cx="149068" cy="156135"/>
          </a:xfrm>
          <a:prstGeom prst="bentConnector2">
            <a:avLst/>
          </a:prstGeom>
          <a:ln>
            <a:solidFill>
              <a:schemeClr val="accent4">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Diamond 40"/>
          <p:cNvSpPr/>
          <p:nvPr/>
        </p:nvSpPr>
        <p:spPr>
          <a:xfrm>
            <a:off x="4406179" y="3012871"/>
            <a:ext cx="157163" cy="140099"/>
          </a:xfrm>
          <a:prstGeom prst="diamond">
            <a:avLst/>
          </a:prstGeom>
          <a:solidFill>
            <a:srgbClr val="005E82"/>
          </a:solidFill>
          <a:ln>
            <a:solidFill>
              <a:srgbClr val="005E82"/>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sp>
        <p:nvSpPr>
          <p:cNvPr id="52" name="Diamond 51"/>
          <p:cNvSpPr/>
          <p:nvPr/>
        </p:nvSpPr>
        <p:spPr>
          <a:xfrm>
            <a:off x="5100976" y="3509341"/>
            <a:ext cx="157163" cy="140099"/>
          </a:xfrm>
          <a:prstGeom prst="diamond">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sp>
        <p:nvSpPr>
          <p:cNvPr id="53" name="Diamond 52"/>
          <p:cNvSpPr/>
          <p:nvPr/>
        </p:nvSpPr>
        <p:spPr>
          <a:xfrm>
            <a:off x="6210787" y="3347044"/>
            <a:ext cx="157163" cy="140099"/>
          </a:xfrm>
          <a:prstGeom prst="diamond">
            <a:avLst/>
          </a:prstGeom>
          <a:solidFill>
            <a:srgbClr val="009AA6"/>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sp>
        <p:nvSpPr>
          <p:cNvPr id="54" name="Diamond 53"/>
          <p:cNvSpPr/>
          <p:nvPr/>
        </p:nvSpPr>
        <p:spPr>
          <a:xfrm>
            <a:off x="7492191" y="2835648"/>
            <a:ext cx="157163" cy="140099"/>
          </a:xfrm>
          <a:prstGeom prst="diamond">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cxnSp>
        <p:nvCxnSpPr>
          <p:cNvPr id="55" name="Elbow Connector 54"/>
          <p:cNvCxnSpPr>
            <a:stCxn id="19" idx="0"/>
            <a:endCxn id="20" idx="0"/>
          </p:cNvCxnSpPr>
          <p:nvPr/>
        </p:nvCxnSpPr>
        <p:spPr>
          <a:xfrm rot="5400000">
            <a:off x="3783149" y="2947752"/>
            <a:ext cx="426577" cy="4847"/>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41" idx="0"/>
            <a:endCxn id="21" idx="1"/>
          </p:cNvCxnSpPr>
          <p:nvPr/>
        </p:nvCxnSpPr>
        <p:spPr>
          <a:xfrm rot="5400000" flipH="1" flipV="1">
            <a:off x="4267694" y="2658902"/>
            <a:ext cx="571037" cy="136903"/>
          </a:xfrm>
          <a:prstGeom prst="bentConnector2">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2" idx="2"/>
            <a:endCxn id="23" idx="0"/>
          </p:cNvCxnSpPr>
          <p:nvPr/>
        </p:nvCxnSpPr>
        <p:spPr>
          <a:xfrm rot="16200000" flipH="1">
            <a:off x="5056266" y="3772732"/>
            <a:ext cx="248031" cy="1446"/>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52" idx="0"/>
            <a:endCxn id="22" idx="1"/>
          </p:cNvCxnSpPr>
          <p:nvPr/>
        </p:nvCxnSpPr>
        <p:spPr>
          <a:xfrm rot="16200000" flipV="1">
            <a:off x="4892698" y="3222481"/>
            <a:ext cx="301444" cy="272276"/>
          </a:xfrm>
          <a:prstGeom prst="bentConnector4">
            <a:avLst>
              <a:gd name="adj1" fmla="val 9777"/>
              <a:gd name="adj2" fmla="val 183959"/>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3" idx="2"/>
            <a:endCxn id="44" idx="0"/>
          </p:cNvCxnSpPr>
          <p:nvPr/>
        </p:nvCxnSpPr>
        <p:spPr>
          <a:xfrm rot="5400000">
            <a:off x="6165036" y="3564274"/>
            <a:ext cx="201464" cy="47202"/>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3" idx="0"/>
            <a:endCxn id="45" idx="1"/>
          </p:cNvCxnSpPr>
          <p:nvPr/>
        </p:nvCxnSpPr>
        <p:spPr>
          <a:xfrm rot="16200000" flipV="1">
            <a:off x="5715629" y="2773304"/>
            <a:ext cx="793210" cy="354270"/>
          </a:xfrm>
          <a:prstGeom prst="bentConnector4">
            <a:avLst>
              <a:gd name="adj1" fmla="val 28526"/>
              <a:gd name="adj2" fmla="val 164527"/>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sp>
        <p:nvSpPr>
          <p:cNvPr id="64" name="Diamond 63"/>
          <p:cNvSpPr/>
          <p:nvPr/>
        </p:nvSpPr>
        <p:spPr>
          <a:xfrm>
            <a:off x="6766438" y="3144527"/>
            <a:ext cx="142875" cy="140099"/>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srgbClr val="111111"/>
              </a:solidFill>
              <a:latin typeface="Calibri"/>
            </a:endParaRPr>
          </a:p>
        </p:txBody>
      </p:sp>
      <p:cxnSp>
        <p:nvCxnSpPr>
          <p:cNvPr id="65" name="Elbow Connector 64"/>
          <p:cNvCxnSpPr>
            <a:stCxn id="64" idx="2"/>
            <a:endCxn id="47" idx="0"/>
          </p:cNvCxnSpPr>
          <p:nvPr/>
        </p:nvCxnSpPr>
        <p:spPr>
          <a:xfrm rot="16200000" flipH="1">
            <a:off x="6834841" y="3287661"/>
            <a:ext cx="209912" cy="203842"/>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54" idx="0"/>
            <a:endCxn id="43" idx="1"/>
          </p:cNvCxnSpPr>
          <p:nvPr/>
        </p:nvCxnSpPr>
        <p:spPr>
          <a:xfrm rot="16200000" flipV="1">
            <a:off x="7281431" y="2546306"/>
            <a:ext cx="442514" cy="136170"/>
          </a:xfrm>
          <a:prstGeom prst="bentConnector4">
            <a:avLst>
              <a:gd name="adj1" fmla="val 22600"/>
              <a:gd name="adj2" fmla="val 167151"/>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54" idx="2"/>
            <a:endCxn id="40" idx="0"/>
          </p:cNvCxnSpPr>
          <p:nvPr/>
        </p:nvCxnSpPr>
        <p:spPr>
          <a:xfrm rot="16200000" flipH="1">
            <a:off x="7594846" y="2951673"/>
            <a:ext cx="219623" cy="267769"/>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167203" y="1714410"/>
            <a:ext cx="999643" cy="485005"/>
          </a:xfrm>
          <a:prstGeom prst="rect">
            <a:avLst/>
          </a:prstGeom>
          <a:noFill/>
        </p:spPr>
        <p:txBody>
          <a:bodyPr wrap="square" rtlCol="0">
            <a:spAutoFit/>
          </a:bodyPr>
          <a:lstStyle/>
          <a:p>
            <a:pPr defTabSz="685800"/>
            <a:r>
              <a:rPr lang="en-US" sz="638" b="1" dirty="0" smtClean="0">
                <a:solidFill>
                  <a:srgbClr val="FFC843">
                    <a:lumMod val="75000"/>
                  </a:srgbClr>
                </a:solidFill>
                <a:latin typeface="Calibri"/>
              </a:rPr>
              <a:t>DEVELOP ANALYTICAL INSIGHTS</a:t>
            </a:r>
            <a:endParaRPr lang="en-US" sz="638" b="1" dirty="0">
              <a:solidFill>
                <a:srgbClr val="FFC843">
                  <a:lumMod val="75000"/>
                </a:srgbClr>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Broaden Application of AI</a:t>
            </a:r>
          </a:p>
        </p:txBody>
      </p:sp>
      <p:sp>
        <p:nvSpPr>
          <p:cNvPr id="62" name="TextBox 61"/>
          <p:cNvSpPr txBox="1"/>
          <p:nvPr/>
        </p:nvSpPr>
        <p:spPr>
          <a:xfrm>
            <a:off x="8028629" y="2898566"/>
            <a:ext cx="999643" cy="485005"/>
          </a:xfrm>
          <a:prstGeom prst="rect">
            <a:avLst/>
          </a:prstGeom>
          <a:noFill/>
        </p:spPr>
        <p:txBody>
          <a:bodyPr wrap="square" rtlCol="0">
            <a:spAutoFit/>
          </a:bodyPr>
          <a:lstStyle/>
          <a:p>
            <a:pPr defTabSz="685800"/>
            <a:r>
              <a:rPr lang="en-US" sz="638" b="1" dirty="0" smtClean="0">
                <a:solidFill>
                  <a:srgbClr val="FFC843">
                    <a:lumMod val="75000"/>
                  </a:srgbClr>
                </a:solidFill>
                <a:latin typeface="Calibri"/>
              </a:rPr>
              <a:t>DEVELOP ANALYTICAL INSIGHTS</a:t>
            </a:r>
            <a:endParaRPr lang="en-US" sz="638" b="1" dirty="0">
              <a:solidFill>
                <a:srgbClr val="FFC843">
                  <a:lumMod val="75000"/>
                </a:srgbClr>
              </a:solidFill>
              <a:latin typeface="Calibri"/>
            </a:endParaRPr>
          </a:p>
          <a:p>
            <a:pPr marL="81000" indent="-81000" defTabSz="685800">
              <a:buFont typeface="Arial" panose="020B0604020202020204" pitchFamily="34" charset="0"/>
              <a:buChar char="•"/>
            </a:pPr>
            <a:r>
              <a:rPr lang="en-US" sz="638" dirty="0">
                <a:solidFill>
                  <a:srgbClr val="111111">
                    <a:lumMod val="75000"/>
                    <a:lumOff val="25000"/>
                  </a:srgbClr>
                </a:solidFill>
                <a:latin typeface="Calibri"/>
              </a:rPr>
              <a:t>Broaden Application of AI</a:t>
            </a:r>
          </a:p>
        </p:txBody>
      </p:sp>
      <p:cxnSp>
        <p:nvCxnSpPr>
          <p:cNvPr id="66" name="Elbow Connector 65"/>
          <p:cNvCxnSpPr/>
          <p:nvPr/>
        </p:nvCxnSpPr>
        <p:spPr>
          <a:xfrm>
            <a:off x="7659605" y="2908104"/>
            <a:ext cx="379291" cy="113817"/>
          </a:xfrm>
          <a:prstGeom prst="bentConnector3">
            <a:avLst>
              <a:gd name="adj1" fmla="val 50000"/>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5400000" flipH="1" flipV="1">
            <a:off x="6440798" y="2426597"/>
            <a:ext cx="1125020" cy="340173"/>
          </a:xfrm>
          <a:prstGeom prst="bentConnector3">
            <a:avLst>
              <a:gd name="adj1" fmla="val 26964"/>
            </a:avLst>
          </a:prstGeom>
          <a:ln>
            <a:solidFill>
              <a:srgbClr val="606D87"/>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4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202" y="1098523"/>
            <a:ext cx="8280401" cy="3559538"/>
          </a:xfrm>
        </p:spPr>
        <p:txBody>
          <a:bodyPr/>
          <a:lstStyle/>
          <a:p>
            <a:pPr marL="0" indent="0">
              <a:buNone/>
            </a:pPr>
            <a:r>
              <a:rPr lang="en-US" b="1" dirty="0" smtClean="0"/>
              <a:t>Morning:</a:t>
            </a:r>
          </a:p>
          <a:p>
            <a:r>
              <a:rPr lang="en-US" dirty="0" smtClean="0"/>
              <a:t>House Keeping  - Jason</a:t>
            </a:r>
          </a:p>
          <a:p>
            <a:r>
              <a:rPr lang="en-US" dirty="0"/>
              <a:t>Introductions - </a:t>
            </a:r>
            <a:r>
              <a:rPr lang="en-US" dirty="0" smtClean="0"/>
              <a:t>All</a:t>
            </a:r>
          </a:p>
          <a:p>
            <a:r>
              <a:rPr lang="en-US" dirty="0" smtClean="0"/>
              <a:t>Why are we here:  Goals/Intent – Jason </a:t>
            </a:r>
          </a:p>
          <a:p>
            <a:r>
              <a:rPr lang="en-US" dirty="0" smtClean="0"/>
              <a:t>Values - Jason</a:t>
            </a:r>
          </a:p>
          <a:p>
            <a:r>
              <a:rPr lang="en-US" dirty="0" smtClean="0"/>
              <a:t>Business Strategy – Christina </a:t>
            </a:r>
          </a:p>
          <a:p>
            <a:r>
              <a:rPr lang="en-US" dirty="0" smtClean="0"/>
              <a:t>Technology strategy / priorities - Azfar</a:t>
            </a:r>
          </a:p>
          <a:p>
            <a:r>
              <a:rPr lang="en-US" dirty="0" smtClean="0"/>
              <a:t>Technical Design Discussion – Azfar/all </a:t>
            </a:r>
          </a:p>
          <a:p>
            <a:pPr marL="0" indent="0">
              <a:buNone/>
            </a:pPr>
            <a:endParaRPr lang="en-US" dirty="0"/>
          </a:p>
          <a:p>
            <a:pPr marL="0" indent="0">
              <a:buNone/>
            </a:pPr>
            <a:r>
              <a:rPr lang="en-US" b="1" dirty="0" smtClean="0"/>
              <a:t>Afternoon:</a:t>
            </a:r>
          </a:p>
          <a:p>
            <a:r>
              <a:rPr lang="en-US" dirty="0" smtClean="0"/>
              <a:t>Breakouts, additional design Q/A</a:t>
            </a:r>
            <a:endParaRPr lang="en-US" dirty="0"/>
          </a:p>
          <a:p>
            <a:r>
              <a:rPr lang="en-US" dirty="0" smtClean="0"/>
              <a:t>Document decisions, address parking lot items </a:t>
            </a:r>
          </a:p>
          <a:p>
            <a:pPr marL="0" indent="0">
              <a:buNone/>
            </a:pPr>
            <a:endParaRPr lang="en-US" dirty="0" smtClean="0"/>
          </a:p>
          <a:p>
            <a:pPr marL="0" indent="0">
              <a:buNone/>
            </a:pPr>
            <a:endParaRPr lang="en-US" dirty="0"/>
          </a:p>
        </p:txBody>
      </p:sp>
      <p:sp>
        <p:nvSpPr>
          <p:cNvPr id="3" name="Text Placeholder 2"/>
          <p:cNvSpPr>
            <a:spLocks noGrp="1"/>
          </p:cNvSpPr>
          <p:nvPr>
            <p:ph type="body" sz="quarter" idx="12"/>
          </p:nvPr>
        </p:nvSpPr>
        <p:spPr/>
        <p:txBody>
          <a:bodyPr/>
          <a:lstStyle/>
          <a:p>
            <a:r>
              <a:rPr lang="en-US" dirty="0" smtClean="0"/>
              <a:t>Agenda</a:t>
            </a:r>
            <a:endParaRPr lang="en-US" dirty="0"/>
          </a:p>
        </p:txBody>
      </p:sp>
    </p:spTree>
    <p:extLst>
      <p:ext uri="{BB962C8B-B14F-4D97-AF65-F5344CB8AC3E}">
        <p14:creationId xmlns:p14="http://schemas.microsoft.com/office/powerpoint/2010/main" val="1207221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447653" y="468872"/>
            <a:ext cx="6219973" cy="238208"/>
          </a:xfrm>
        </p:spPr>
        <p:txBody>
          <a:bodyPr/>
          <a:lstStyle/>
          <a:p>
            <a:r>
              <a:rPr lang="en-US" dirty="0" smtClean="0"/>
              <a:t>Where CWB is at</a:t>
            </a:r>
            <a:endParaRPr lang="en-US" dirty="0"/>
          </a:p>
        </p:txBody>
      </p:sp>
      <p:sp>
        <p:nvSpPr>
          <p:cNvPr id="36" name="Rounded Rectangle 35"/>
          <p:cNvSpPr/>
          <p:nvPr/>
        </p:nvSpPr>
        <p:spPr>
          <a:xfrm>
            <a:off x="5564260" y="1308000"/>
            <a:ext cx="3376078" cy="697758"/>
          </a:xfrm>
          <a:prstGeom prst="roundRect">
            <a:avLst/>
          </a:prstGeom>
          <a:gradFill rotWithShape="1">
            <a:gsLst>
              <a:gs pos="0">
                <a:schemeClr val="accent1"/>
              </a:gs>
              <a:gs pos="31000">
                <a:schemeClr val="bg2">
                  <a:alpha val="0"/>
                </a:schemeClr>
              </a:gs>
            </a:gsLst>
            <a:lin ang="5400000" scaled="0"/>
          </a:gradFill>
          <a:ln w="9525" cap="flat" cmpd="sng" algn="ctr">
            <a:noFill/>
            <a:prstDash val="solid"/>
          </a:ln>
          <a:effectLst>
            <a:outerShdw blurRad="40000" dist="23000" dir="5400000" rotWithShape="0">
              <a:srgbClr val="000000">
                <a:alpha val="35000"/>
              </a:srgbClr>
            </a:outerShdw>
          </a:effectLst>
        </p:spPr>
        <p:txBody>
          <a:bodyPr rtlCol="0" anchor="t"/>
          <a:lstStyle/>
          <a:p>
            <a:pPr defTabSz="685800"/>
            <a:r>
              <a:rPr lang="en-US" sz="675" b="1" kern="0" dirty="0">
                <a:solidFill>
                  <a:srgbClr val="111111">
                    <a:lumMod val="75000"/>
                    <a:lumOff val="25000"/>
                  </a:srgbClr>
                </a:solidFill>
                <a:latin typeface="Calibri"/>
              </a:rPr>
              <a:t>Front End Systems</a:t>
            </a:r>
          </a:p>
          <a:p>
            <a:pPr marL="128588" indent="-128588" defTabSz="685800">
              <a:buFont typeface="Calibri" panose="020F0502020204030204" pitchFamily="34" charset="0"/>
              <a:buChar char="-"/>
            </a:pPr>
            <a:r>
              <a:rPr lang="en-US" sz="675" kern="0" dirty="0">
                <a:solidFill>
                  <a:srgbClr val="111111">
                    <a:lumMod val="75000"/>
                    <a:lumOff val="25000"/>
                  </a:srgbClr>
                </a:solidFill>
                <a:latin typeface="Calibri"/>
              </a:rPr>
              <a:t>CRM (Providing access to all services used by  front end staff for the customer)</a:t>
            </a:r>
          </a:p>
          <a:p>
            <a:pPr marL="128588" indent="-128588" defTabSz="685800">
              <a:buFont typeface="Calibri" panose="020F0502020204030204" pitchFamily="34" charset="0"/>
              <a:buChar char="-"/>
            </a:pPr>
            <a:r>
              <a:rPr lang="en-US" sz="675" kern="0" dirty="0">
                <a:solidFill>
                  <a:srgbClr val="111111">
                    <a:lumMod val="75000"/>
                    <a:lumOff val="25000"/>
                  </a:srgbClr>
                </a:solidFill>
                <a:latin typeface="Calibri"/>
              </a:rPr>
              <a:t>Online Banking (Customer self-serve)</a:t>
            </a:r>
          </a:p>
          <a:p>
            <a:pPr marL="128588" indent="-128588" defTabSz="685800">
              <a:buFont typeface="Calibri" panose="020F0502020204030204" pitchFamily="34" charset="0"/>
              <a:buChar char="-"/>
            </a:pPr>
            <a:r>
              <a:rPr lang="en-US" sz="675" kern="0" dirty="0">
                <a:solidFill>
                  <a:srgbClr val="111111">
                    <a:lumMod val="75000"/>
                    <a:lumOff val="25000"/>
                  </a:srgbClr>
                </a:solidFill>
                <a:latin typeface="Calibri"/>
              </a:rPr>
              <a:t>Digital 3RD Party Services</a:t>
            </a:r>
          </a:p>
        </p:txBody>
      </p:sp>
      <p:sp>
        <p:nvSpPr>
          <p:cNvPr id="37" name="Rounded Rectangle 36"/>
          <p:cNvSpPr/>
          <p:nvPr/>
        </p:nvSpPr>
        <p:spPr>
          <a:xfrm>
            <a:off x="5564260" y="1957049"/>
            <a:ext cx="3376078" cy="832184"/>
          </a:xfrm>
          <a:prstGeom prst="roundRect">
            <a:avLst/>
          </a:prstGeom>
          <a:gradFill rotWithShape="1">
            <a:gsLst>
              <a:gs pos="0">
                <a:schemeClr val="accent1"/>
              </a:gs>
              <a:gs pos="31000">
                <a:schemeClr val="bg2">
                  <a:alpha val="0"/>
                </a:schemeClr>
              </a:gs>
            </a:gsLst>
            <a:lin ang="5400000" scaled="0"/>
          </a:gradFill>
          <a:ln w="9525" cap="flat" cmpd="sng" algn="ctr">
            <a:noFill/>
            <a:prstDash val="solid"/>
          </a:ln>
          <a:effectLst>
            <a:outerShdw blurRad="40000" dist="23000" dir="5400000" rotWithShape="0">
              <a:srgbClr val="000000">
                <a:alpha val="35000"/>
              </a:srgbClr>
            </a:outerShdw>
          </a:effectLst>
        </p:spPr>
        <p:txBody>
          <a:bodyPr rtlCol="0" anchor="t"/>
          <a:lstStyle/>
          <a:p>
            <a:pPr defTabSz="685800">
              <a:defRPr/>
            </a:pPr>
            <a:r>
              <a:rPr lang="en-US" sz="675" kern="0" dirty="0">
                <a:solidFill>
                  <a:srgbClr val="111111">
                    <a:lumMod val="75000"/>
                    <a:lumOff val="25000"/>
                  </a:srgbClr>
                </a:solidFill>
                <a:latin typeface="Calibri"/>
              </a:rPr>
              <a:t>Types of integrations (Enterprise Service Bus)</a:t>
            </a:r>
          </a:p>
          <a:p>
            <a:pPr defTabSz="685800">
              <a:defRPr/>
            </a:pPr>
            <a:endParaRPr lang="en-US" sz="675" kern="0" dirty="0">
              <a:solidFill>
                <a:srgbClr val="111111">
                  <a:lumMod val="75000"/>
                  <a:lumOff val="25000"/>
                </a:srgbClr>
              </a:solidFill>
              <a:latin typeface="Calibri"/>
            </a:endParaRPr>
          </a:p>
          <a:p>
            <a:pPr marL="214313" indent="-214313" defTabSz="685800">
              <a:buFontTx/>
              <a:buChar char="-"/>
              <a:defRPr/>
            </a:pPr>
            <a:r>
              <a:rPr lang="en-US" sz="675" kern="0" dirty="0">
                <a:solidFill>
                  <a:srgbClr val="111111">
                    <a:lumMod val="75000"/>
                    <a:lumOff val="25000"/>
                  </a:srgbClr>
                </a:solidFill>
                <a:latin typeface="Calibri"/>
              </a:rPr>
              <a:t>Application specific front end</a:t>
            </a:r>
          </a:p>
          <a:p>
            <a:pPr marL="214313" indent="-214313" defTabSz="685800">
              <a:buFontTx/>
              <a:buChar char="-"/>
              <a:defRPr/>
            </a:pPr>
            <a:r>
              <a:rPr lang="en-US" sz="675" kern="0" dirty="0">
                <a:solidFill>
                  <a:srgbClr val="111111">
                    <a:lumMod val="75000"/>
                    <a:lumOff val="25000"/>
                  </a:srgbClr>
                </a:solidFill>
                <a:latin typeface="Calibri"/>
              </a:rPr>
              <a:t>Real-time integration (specific to channel)</a:t>
            </a:r>
          </a:p>
          <a:p>
            <a:pPr marL="214313" indent="-214313" defTabSz="685800">
              <a:buFontTx/>
              <a:buChar char="-"/>
              <a:defRPr/>
            </a:pPr>
            <a:r>
              <a:rPr lang="en-US" sz="675" kern="0" dirty="0">
                <a:solidFill>
                  <a:srgbClr val="111111">
                    <a:lumMod val="75000"/>
                    <a:lumOff val="25000"/>
                  </a:srgbClr>
                </a:solidFill>
                <a:latin typeface="Calibri"/>
              </a:rPr>
              <a:t>API integration – specific to service being consumed by channel (</a:t>
            </a:r>
            <a:r>
              <a:rPr lang="en-US" sz="675" kern="0" dirty="0" err="1">
                <a:solidFill>
                  <a:srgbClr val="111111">
                    <a:lumMod val="75000"/>
                    <a:lumOff val="25000"/>
                  </a:srgbClr>
                </a:solidFill>
                <a:latin typeface="Calibri"/>
              </a:rPr>
              <a:t>i</a:t>
            </a:r>
            <a:r>
              <a:rPr lang="en-US" sz="675" kern="0" dirty="0">
                <a:solidFill>
                  <a:srgbClr val="111111">
                    <a:lumMod val="75000"/>
                    <a:lumOff val="25000"/>
                  </a:srgbClr>
                </a:solidFill>
                <a:latin typeface="Calibri"/>
              </a:rPr>
              <a:t>..e many channels consuming the same service)</a:t>
            </a:r>
          </a:p>
        </p:txBody>
      </p:sp>
      <p:sp>
        <p:nvSpPr>
          <p:cNvPr id="21" name="Rectangle 20"/>
          <p:cNvSpPr/>
          <p:nvPr/>
        </p:nvSpPr>
        <p:spPr>
          <a:xfrm>
            <a:off x="1713250" y="1318333"/>
            <a:ext cx="3564500" cy="3148761"/>
          </a:xfrm>
          <a:prstGeom prst="rect">
            <a:avLst/>
          </a:prstGeom>
          <a:solidFill>
            <a:schemeClr val="bg1">
              <a:lumMod val="95000"/>
            </a:schemeClr>
          </a:solid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a:endParaRPr lang="en-US" sz="1350">
              <a:solidFill>
                <a:srgbClr val="111111"/>
              </a:solidFill>
              <a:latin typeface="Calibri"/>
            </a:endParaRPr>
          </a:p>
        </p:txBody>
      </p:sp>
      <p:sp>
        <p:nvSpPr>
          <p:cNvPr id="23" name="Rectangle 22"/>
          <p:cNvSpPr/>
          <p:nvPr/>
        </p:nvSpPr>
        <p:spPr>
          <a:xfrm>
            <a:off x="1714309" y="2204157"/>
            <a:ext cx="3563441" cy="1379539"/>
          </a:xfrm>
          <a:prstGeom prst="rect">
            <a:avLst/>
          </a:prstGeom>
          <a:solidFill>
            <a:schemeClr val="accent3">
              <a:lumMod val="40000"/>
              <a:lumOff val="60000"/>
            </a:schemeClr>
          </a:solid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a:endParaRPr lang="en-US" sz="1350">
              <a:solidFill>
                <a:srgbClr val="111111"/>
              </a:solidFill>
              <a:latin typeface="Calibri"/>
            </a:endParaRPr>
          </a:p>
        </p:txBody>
      </p:sp>
      <p:sp>
        <p:nvSpPr>
          <p:cNvPr id="24" name="Rounded Rectangle 23"/>
          <p:cNvSpPr/>
          <p:nvPr/>
        </p:nvSpPr>
        <p:spPr>
          <a:xfrm>
            <a:off x="1774872" y="4006080"/>
            <a:ext cx="1041888" cy="370248"/>
          </a:xfrm>
          <a:prstGeom prst="roundRect">
            <a:avLst/>
          </a:prstGeom>
          <a:solidFill>
            <a:srgbClr val="00B05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en-US" sz="1350" dirty="0">
                <a:solidFill>
                  <a:srgbClr val="FFFFFF"/>
                </a:solidFill>
                <a:latin typeface="Calibri"/>
              </a:rPr>
              <a:t>Bare Metal</a:t>
            </a:r>
            <a:endParaRPr lang="en-CA" sz="1350" dirty="0">
              <a:solidFill>
                <a:srgbClr val="FFFFFF"/>
              </a:solidFill>
              <a:latin typeface="Calibri"/>
            </a:endParaRPr>
          </a:p>
        </p:txBody>
      </p:sp>
      <p:sp>
        <p:nvSpPr>
          <p:cNvPr id="43" name="Rounded Rectangle 42"/>
          <p:cNvSpPr/>
          <p:nvPr/>
        </p:nvSpPr>
        <p:spPr>
          <a:xfrm>
            <a:off x="2921095" y="4006080"/>
            <a:ext cx="1041888" cy="370248"/>
          </a:xfrm>
          <a:prstGeom prst="roundRect">
            <a:avLst/>
          </a:prstGeom>
          <a:solidFill>
            <a:srgbClr val="00B05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en-US" sz="1350" dirty="0">
                <a:solidFill>
                  <a:srgbClr val="FFFFFF"/>
                </a:solidFill>
                <a:latin typeface="Calibri"/>
              </a:rPr>
              <a:t>Virtualized</a:t>
            </a:r>
            <a:endParaRPr lang="en-CA" sz="1350" dirty="0">
              <a:solidFill>
                <a:srgbClr val="FFFFFF"/>
              </a:solidFill>
              <a:latin typeface="Calibri"/>
            </a:endParaRPr>
          </a:p>
        </p:txBody>
      </p:sp>
      <p:sp>
        <p:nvSpPr>
          <p:cNvPr id="44" name="Rounded Rectangle 43"/>
          <p:cNvSpPr/>
          <p:nvPr/>
        </p:nvSpPr>
        <p:spPr>
          <a:xfrm>
            <a:off x="4067317" y="4006080"/>
            <a:ext cx="1087163" cy="370248"/>
          </a:xfrm>
          <a:prstGeom prst="roundRect">
            <a:avLst/>
          </a:prstGeom>
          <a:solidFill>
            <a:srgbClr val="EDAA13"/>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685800"/>
            <a:r>
              <a:rPr lang="en-US" sz="1350" dirty="0">
                <a:solidFill>
                  <a:srgbClr val="FFFFFF"/>
                </a:solidFill>
                <a:latin typeface="Calibri"/>
              </a:rPr>
              <a:t>Cloud</a:t>
            </a:r>
            <a:endParaRPr lang="en-CA" sz="1350" dirty="0">
              <a:solidFill>
                <a:srgbClr val="FFFFFF"/>
              </a:solidFill>
              <a:latin typeface="Calibri"/>
            </a:endParaRPr>
          </a:p>
        </p:txBody>
      </p:sp>
      <p:sp>
        <p:nvSpPr>
          <p:cNvPr id="45" name="Rounded Rectangle 44"/>
          <p:cNvSpPr/>
          <p:nvPr/>
        </p:nvSpPr>
        <p:spPr>
          <a:xfrm>
            <a:off x="1820147" y="3254285"/>
            <a:ext cx="3334334" cy="303335"/>
          </a:xfrm>
          <a:prstGeom prst="roundRect">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1350" dirty="0">
                <a:solidFill>
                  <a:srgbClr val="FFFFFF"/>
                </a:solidFill>
                <a:latin typeface="Calibri"/>
              </a:rPr>
              <a:t>Accounting Systems</a:t>
            </a:r>
            <a:endParaRPr lang="en-CA" sz="1350" dirty="0">
              <a:solidFill>
                <a:srgbClr val="FFFFFF"/>
              </a:solidFill>
              <a:latin typeface="Calibri"/>
            </a:endParaRPr>
          </a:p>
        </p:txBody>
      </p:sp>
      <p:sp>
        <p:nvSpPr>
          <p:cNvPr id="46" name="Rounded Rectangle 45"/>
          <p:cNvSpPr/>
          <p:nvPr/>
        </p:nvSpPr>
        <p:spPr>
          <a:xfrm>
            <a:off x="1820147" y="2826631"/>
            <a:ext cx="3334334" cy="303335"/>
          </a:xfrm>
          <a:prstGeom prst="roundRect">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1350" dirty="0">
                <a:solidFill>
                  <a:srgbClr val="FFFFFF"/>
                </a:solidFill>
                <a:latin typeface="Calibri"/>
              </a:rPr>
              <a:t>Application Functionality</a:t>
            </a:r>
          </a:p>
        </p:txBody>
      </p:sp>
      <p:sp>
        <p:nvSpPr>
          <p:cNvPr id="47" name="Rounded Rectangle 46"/>
          <p:cNvSpPr/>
          <p:nvPr/>
        </p:nvSpPr>
        <p:spPr>
          <a:xfrm>
            <a:off x="1826815" y="2443631"/>
            <a:ext cx="3334334" cy="303335"/>
          </a:xfrm>
          <a:prstGeom prst="roundRect">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1350" dirty="0">
                <a:solidFill>
                  <a:srgbClr val="FFFFFF"/>
                </a:solidFill>
                <a:latin typeface="Calibri"/>
              </a:rPr>
              <a:t>Application Workflows</a:t>
            </a:r>
          </a:p>
        </p:txBody>
      </p:sp>
      <p:sp>
        <p:nvSpPr>
          <p:cNvPr id="48" name="Rounded Rectangle 47"/>
          <p:cNvSpPr/>
          <p:nvPr/>
        </p:nvSpPr>
        <p:spPr>
          <a:xfrm>
            <a:off x="1820147" y="1440190"/>
            <a:ext cx="970376" cy="505583"/>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1350" dirty="0">
                <a:solidFill>
                  <a:srgbClr val="FFFFFF"/>
                </a:solidFill>
                <a:latin typeface="Calibri"/>
              </a:rPr>
              <a:t>Front End</a:t>
            </a:r>
          </a:p>
        </p:txBody>
      </p:sp>
      <p:sp>
        <p:nvSpPr>
          <p:cNvPr id="49" name="Rounded Rectangle 48"/>
          <p:cNvSpPr/>
          <p:nvPr/>
        </p:nvSpPr>
        <p:spPr>
          <a:xfrm>
            <a:off x="2862036" y="1996989"/>
            <a:ext cx="1263893" cy="282938"/>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900" dirty="0">
                <a:solidFill>
                  <a:srgbClr val="FFFFFF"/>
                </a:solidFill>
                <a:latin typeface="Calibri"/>
              </a:rPr>
              <a:t>Real-Time Messaging Integration</a:t>
            </a:r>
            <a:endParaRPr lang="en-CA" sz="900" dirty="0">
              <a:solidFill>
                <a:srgbClr val="FFFFFF"/>
              </a:solidFill>
              <a:latin typeface="Calibri"/>
            </a:endParaRPr>
          </a:p>
        </p:txBody>
      </p:sp>
      <p:sp>
        <p:nvSpPr>
          <p:cNvPr id="50" name="Rounded Rectangle 49"/>
          <p:cNvSpPr/>
          <p:nvPr/>
        </p:nvSpPr>
        <p:spPr>
          <a:xfrm>
            <a:off x="4207426" y="1996989"/>
            <a:ext cx="947056" cy="281814"/>
          </a:xfrm>
          <a:prstGeom prst="roundRect">
            <a:avLst/>
          </a:prstGeom>
          <a:solidFill>
            <a:srgbClr val="C00000"/>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900" dirty="0">
                <a:solidFill>
                  <a:srgbClr val="FFFFFF"/>
                </a:solidFill>
                <a:latin typeface="Calibri"/>
              </a:rPr>
              <a:t>API Integration</a:t>
            </a:r>
            <a:endParaRPr lang="en-CA" sz="900" dirty="0">
              <a:solidFill>
                <a:srgbClr val="FFFFFF"/>
              </a:solidFill>
              <a:latin typeface="Calibri"/>
            </a:endParaRPr>
          </a:p>
        </p:txBody>
      </p:sp>
      <p:sp>
        <p:nvSpPr>
          <p:cNvPr id="51" name="Rounded Rectangle 50"/>
          <p:cNvSpPr/>
          <p:nvPr/>
        </p:nvSpPr>
        <p:spPr>
          <a:xfrm>
            <a:off x="2862036" y="1440190"/>
            <a:ext cx="1277447" cy="504433"/>
          </a:xfrm>
          <a:prstGeom prst="roundRect">
            <a:avLst/>
          </a:prstGeom>
          <a:solidFill>
            <a:srgbClr val="EDAA13"/>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1350" dirty="0">
                <a:solidFill>
                  <a:srgbClr val="FFFFFF"/>
                </a:solidFill>
                <a:latin typeface="Calibri"/>
              </a:rPr>
              <a:t>Front End</a:t>
            </a:r>
          </a:p>
        </p:txBody>
      </p:sp>
      <p:sp>
        <p:nvSpPr>
          <p:cNvPr id="52" name="Rounded Rectangle 51"/>
          <p:cNvSpPr/>
          <p:nvPr/>
        </p:nvSpPr>
        <p:spPr>
          <a:xfrm>
            <a:off x="4208425" y="1438103"/>
            <a:ext cx="933155" cy="506520"/>
          </a:xfrm>
          <a:prstGeom prst="roundRect">
            <a:avLst/>
          </a:prstGeom>
          <a:solidFill>
            <a:srgbClr val="C00000"/>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1350" dirty="0">
                <a:solidFill>
                  <a:srgbClr val="FFFFFF"/>
                </a:solidFill>
                <a:latin typeface="Calibri"/>
              </a:rPr>
              <a:t>Front End</a:t>
            </a:r>
          </a:p>
        </p:txBody>
      </p:sp>
      <p:sp>
        <p:nvSpPr>
          <p:cNvPr id="53" name="Rounded Rectangle 52"/>
          <p:cNvSpPr/>
          <p:nvPr/>
        </p:nvSpPr>
        <p:spPr>
          <a:xfrm rot="16200000">
            <a:off x="3355871" y="2155104"/>
            <a:ext cx="217610" cy="3379608"/>
          </a:xfrm>
          <a:prstGeom prst="roundRect">
            <a:avLst/>
          </a:prstGeom>
          <a:solidFill>
            <a:srgbClr val="00B050"/>
          </a:solidFill>
        </p:spPr>
        <p:style>
          <a:lnRef idx="1">
            <a:schemeClr val="accent2"/>
          </a:lnRef>
          <a:fillRef idx="3">
            <a:schemeClr val="accent2"/>
          </a:fillRef>
          <a:effectRef idx="2">
            <a:schemeClr val="accent2"/>
          </a:effectRef>
          <a:fontRef idx="minor">
            <a:schemeClr val="lt1"/>
          </a:fontRef>
        </p:style>
        <p:txBody>
          <a:bodyPr vert="vert" rtlCol="0" anchor="ctr"/>
          <a:lstStyle/>
          <a:p>
            <a:pPr algn="ctr" defTabSz="685800"/>
            <a:r>
              <a:rPr lang="en-US" sz="1350" dirty="0">
                <a:solidFill>
                  <a:srgbClr val="FFFFFF"/>
                </a:solidFill>
                <a:latin typeface="Calibri"/>
              </a:rPr>
              <a:t>Network</a:t>
            </a:r>
            <a:endParaRPr lang="en-CA" sz="1350" dirty="0">
              <a:solidFill>
                <a:srgbClr val="FFFFFF"/>
              </a:solidFill>
              <a:latin typeface="Calibri"/>
            </a:endParaRPr>
          </a:p>
        </p:txBody>
      </p:sp>
      <p:sp>
        <p:nvSpPr>
          <p:cNvPr id="54" name="Rounded Rectangle 53"/>
          <p:cNvSpPr/>
          <p:nvPr/>
        </p:nvSpPr>
        <p:spPr>
          <a:xfrm>
            <a:off x="1826816" y="2002581"/>
            <a:ext cx="950154" cy="288643"/>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n-US" sz="900" dirty="0">
                <a:solidFill>
                  <a:srgbClr val="FFFFFF"/>
                </a:solidFill>
                <a:latin typeface="Calibri"/>
              </a:rPr>
              <a:t>Native Application</a:t>
            </a:r>
            <a:endParaRPr lang="en-CA" sz="900" dirty="0">
              <a:solidFill>
                <a:srgbClr val="FFFFFF"/>
              </a:solidFill>
              <a:latin typeface="Calibri"/>
            </a:endParaRPr>
          </a:p>
        </p:txBody>
      </p:sp>
      <p:sp>
        <p:nvSpPr>
          <p:cNvPr id="55" name="Up Arrow 54"/>
          <p:cNvSpPr/>
          <p:nvPr/>
        </p:nvSpPr>
        <p:spPr>
          <a:xfrm>
            <a:off x="1176770" y="1265805"/>
            <a:ext cx="552250" cy="3201289"/>
          </a:xfrm>
          <a:prstGeom prst="upArrow">
            <a:avLst/>
          </a:prstGeom>
          <a:solidFill>
            <a:srgbClr val="EDAA13"/>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85800"/>
            <a:r>
              <a:rPr lang="en-US" sz="1050" dirty="0">
                <a:solidFill>
                  <a:srgbClr val="FFFFFF"/>
                </a:solidFill>
                <a:latin typeface="Arial" panose="020B0604020202020204" pitchFamily="34" charset="0"/>
                <a:cs typeface="Arial" panose="020B0604020202020204" pitchFamily="34" charset="0"/>
              </a:rPr>
              <a:t>Business Intelligence / </a:t>
            </a:r>
            <a:r>
              <a:rPr lang="en-US" sz="1050" dirty="0" smtClean="0">
                <a:solidFill>
                  <a:srgbClr val="FFFFFF"/>
                </a:solidFill>
                <a:latin typeface="Arial" panose="020B0604020202020204" pitchFamily="34" charset="0"/>
                <a:cs typeface="Arial" panose="020B0604020202020204" pitchFamily="34" charset="0"/>
              </a:rPr>
              <a:t>Data Analytics</a:t>
            </a:r>
          </a:p>
          <a:p>
            <a:pPr algn="ctr" defTabSz="685800"/>
            <a:r>
              <a:rPr lang="en-US" sz="1050" dirty="0" smtClean="0">
                <a:solidFill>
                  <a:srgbClr val="FFFFFF"/>
                </a:solidFill>
                <a:latin typeface="Arial" panose="020B0604020202020204" pitchFamily="34" charset="0"/>
                <a:cs typeface="Arial" panose="020B0604020202020204" pitchFamily="34" charset="0"/>
              </a:rPr>
              <a:t>/ Artificial Intelligence</a:t>
            </a:r>
            <a:endParaRPr lang="en-CA" sz="1050" dirty="0">
              <a:solidFill>
                <a:srgbClr val="FFFFFF"/>
              </a:solidFill>
              <a:latin typeface="Arial" panose="020B0604020202020204" pitchFamily="34" charset="0"/>
              <a:cs typeface="Arial" panose="020B0604020202020204" pitchFamily="34" charset="0"/>
            </a:endParaRPr>
          </a:p>
        </p:txBody>
      </p:sp>
      <p:sp>
        <p:nvSpPr>
          <p:cNvPr id="2" name="Right Brace 1"/>
          <p:cNvSpPr/>
          <p:nvPr/>
        </p:nvSpPr>
        <p:spPr>
          <a:xfrm>
            <a:off x="5329672" y="2500090"/>
            <a:ext cx="74304" cy="1100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srgbClr val="111111"/>
              </a:solidFill>
              <a:latin typeface="Calibri"/>
            </a:endParaRPr>
          </a:p>
        </p:txBody>
      </p:sp>
      <p:sp>
        <p:nvSpPr>
          <p:cNvPr id="57" name="Right Brace 56"/>
          <p:cNvSpPr/>
          <p:nvPr/>
        </p:nvSpPr>
        <p:spPr>
          <a:xfrm>
            <a:off x="5361448" y="3638272"/>
            <a:ext cx="34289" cy="828821"/>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srgbClr val="111111"/>
              </a:solidFill>
              <a:latin typeface="Calibri"/>
            </a:endParaRPr>
          </a:p>
        </p:txBody>
      </p:sp>
      <p:sp>
        <p:nvSpPr>
          <p:cNvPr id="82" name="Right Brace 81"/>
          <p:cNvSpPr/>
          <p:nvPr/>
        </p:nvSpPr>
        <p:spPr>
          <a:xfrm>
            <a:off x="5379194" y="1475506"/>
            <a:ext cx="34289" cy="3294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srgbClr val="111111"/>
              </a:solidFill>
              <a:latin typeface="Calibri"/>
            </a:endParaRPr>
          </a:p>
        </p:txBody>
      </p:sp>
      <p:sp>
        <p:nvSpPr>
          <p:cNvPr id="83" name="Right Brace 82"/>
          <p:cNvSpPr/>
          <p:nvPr/>
        </p:nvSpPr>
        <p:spPr>
          <a:xfrm>
            <a:off x="5361449" y="1987798"/>
            <a:ext cx="34289" cy="3294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srgbClr val="111111"/>
              </a:solidFill>
              <a:latin typeface="Calibri"/>
            </a:endParaRPr>
          </a:p>
        </p:txBody>
      </p:sp>
      <p:sp>
        <p:nvSpPr>
          <p:cNvPr id="40" name="TextBox 39"/>
          <p:cNvSpPr txBox="1"/>
          <p:nvPr/>
        </p:nvSpPr>
        <p:spPr>
          <a:xfrm>
            <a:off x="1612632" y="967309"/>
            <a:ext cx="4545013" cy="276999"/>
          </a:xfrm>
          <a:prstGeom prst="rect">
            <a:avLst/>
          </a:prstGeom>
          <a:noFill/>
        </p:spPr>
        <p:txBody>
          <a:bodyPr wrap="square" rtlCol="0">
            <a:spAutoFit/>
          </a:bodyPr>
          <a:lstStyle/>
          <a:p>
            <a:pPr defTabSz="685800"/>
            <a:r>
              <a:rPr lang="en-US" sz="1200" dirty="0">
                <a:solidFill>
                  <a:srgbClr val="111111"/>
                </a:solidFill>
                <a:latin typeface="Calibri"/>
              </a:rPr>
              <a:t>Part of the stack that drives </a:t>
            </a:r>
            <a:r>
              <a:rPr lang="en-US" sz="1200" b="1" dirty="0">
                <a:solidFill>
                  <a:srgbClr val="111111"/>
                </a:solidFill>
                <a:latin typeface="Calibri"/>
              </a:rPr>
              <a:t>user experience </a:t>
            </a:r>
            <a:r>
              <a:rPr lang="en-US" sz="1200" dirty="0">
                <a:solidFill>
                  <a:srgbClr val="111111"/>
                </a:solidFill>
                <a:latin typeface="Calibri"/>
              </a:rPr>
              <a:t>and </a:t>
            </a:r>
            <a:r>
              <a:rPr lang="en-US" sz="1200" b="1" dirty="0">
                <a:solidFill>
                  <a:srgbClr val="111111"/>
                </a:solidFill>
                <a:latin typeface="Calibri"/>
              </a:rPr>
              <a:t>functionality</a:t>
            </a:r>
            <a:endParaRPr lang="en-CA" sz="1200" b="1" dirty="0">
              <a:solidFill>
                <a:srgbClr val="111111"/>
              </a:solidFill>
              <a:latin typeface="Calibri"/>
            </a:endParaRPr>
          </a:p>
        </p:txBody>
      </p:sp>
      <p:sp>
        <p:nvSpPr>
          <p:cNvPr id="64" name="Rounded Rectangle 63"/>
          <p:cNvSpPr/>
          <p:nvPr/>
        </p:nvSpPr>
        <p:spPr>
          <a:xfrm>
            <a:off x="5546019" y="2678853"/>
            <a:ext cx="3376078" cy="832184"/>
          </a:xfrm>
          <a:prstGeom prst="roundRect">
            <a:avLst/>
          </a:prstGeom>
          <a:gradFill rotWithShape="1">
            <a:gsLst>
              <a:gs pos="0">
                <a:schemeClr val="accent1"/>
              </a:gs>
              <a:gs pos="31000">
                <a:schemeClr val="bg2">
                  <a:alpha val="0"/>
                </a:schemeClr>
              </a:gs>
            </a:gsLst>
            <a:lin ang="5400000" scaled="0"/>
          </a:gradFill>
          <a:ln w="9525" cap="flat" cmpd="sng" algn="ctr">
            <a:noFill/>
            <a:prstDash val="solid"/>
          </a:ln>
          <a:effectLst>
            <a:outerShdw blurRad="40000" dist="23000" dir="5400000" rotWithShape="0">
              <a:srgbClr val="000000">
                <a:alpha val="35000"/>
              </a:srgbClr>
            </a:outerShdw>
          </a:effectLst>
        </p:spPr>
        <p:txBody>
          <a:bodyPr rtlCol="0" anchor="t"/>
          <a:lstStyle/>
          <a:p>
            <a:pPr defTabSz="685800">
              <a:defRPr/>
            </a:pPr>
            <a:r>
              <a:rPr lang="en-US" sz="675" kern="0" dirty="0" smtClean="0">
                <a:solidFill>
                  <a:srgbClr val="111111">
                    <a:lumMod val="75000"/>
                    <a:lumOff val="25000"/>
                  </a:srgbClr>
                </a:solidFill>
                <a:latin typeface="Calibri"/>
              </a:rPr>
              <a:t>Core Applications</a:t>
            </a:r>
            <a:endParaRPr lang="en-US" sz="675" kern="0" dirty="0">
              <a:solidFill>
                <a:srgbClr val="111111">
                  <a:lumMod val="75000"/>
                  <a:lumOff val="25000"/>
                </a:srgbClr>
              </a:solidFill>
              <a:latin typeface="Calibri"/>
            </a:endParaRPr>
          </a:p>
          <a:p>
            <a:pPr defTabSz="685800">
              <a:defRPr/>
            </a:pPr>
            <a:endParaRPr lang="en-US" sz="675" kern="0" dirty="0">
              <a:solidFill>
                <a:srgbClr val="111111">
                  <a:lumMod val="75000"/>
                  <a:lumOff val="25000"/>
                </a:srgbClr>
              </a:solidFill>
              <a:latin typeface="Calibri"/>
            </a:endParaRPr>
          </a:p>
          <a:p>
            <a:pPr marL="214313" indent="-214313" defTabSz="685800">
              <a:buFontTx/>
              <a:buChar char="-"/>
              <a:defRPr/>
            </a:pPr>
            <a:r>
              <a:rPr lang="en-US" sz="675" kern="0" dirty="0" smtClean="0">
                <a:solidFill>
                  <a:srgbClr val="111111">
                    <a:lumMod val="75000"/>
                    <a:lumOff val="25000"/>
                  </a:srgbClr>
                </a:solidFill>
                <a:latin typeface="Calibri"/>
              </a:rPr>
              <a:t>Core Banking Systems</a:t>
            </a:r>
          </a:p>
          <a:p>
            <a:pPr marL="214313" indent="-214313" defTabSz="685800">
              <a:buFontTx/>
              <a:buChar char="-"/>
              <a:defRPr/>
            </a:pPr>
            <a:r>
              <a:rPr lang="en-US" sz="675" kern="0" dirty="0" smtClean="0">
                <a:solidFill>
                  <a:srgbClr val="111111">
                    <a:lumMod val="75000"/>
                    <a:lumOff val="25000"/>
                  </a:srgbClr>
                </a:solidFill>
                <a:latin typeface="Calibri"/>
              </a:rPr>
              <a:t>Workflow Application</a:t>
            </a:r>
          </a:p>
          <a:p>
            <a:pPr marL="214313" indent="-214313" defTabSz="685800">
              <a:buFontTx/>
              <a:buChar char="-"/>
              <a:defRPr/>
            </a:pPr>
            <a:r>
              <a:rPr lang="en-US" sz="675" kern="0" dirty="0" smtClean="0">
                <a:solidFill>
                  <a:srgbClr val="111111">
                    <a:lumMod val="75000"/>
                    <a:lumOff val="25000"/>
                  </a:srgbClr>
                </a:solidFill>
                <a:latin typeface="Calibri"/>
              </a:rPr>
              <a:t>Financial Book-Keeping</a:t>
            </a:r>
            <a:endParaRPr lang="en-US" sz="675" kern="0" dirty="0">
              <a:solidFill>
                <a:srgbClr val="111111">
                  <a:lumMod val="75000"/>
                  <a:lumOff val="25000"/>
                </a:srgbClr>
              </a:solidFill>
              <a:latin typeface="Calibri"/>
            </a:endParaRPr>
          </a:p>
        </p:txBody>
      </p:sp>
      <p:sp>
        <p:nvSpPr>
          <p:cNvPr id="68" name="Rounded Rectangle 67"/>
          <p:cNvSpPr/>
          <p:nvPr/>
        </p:nvSpPr>
        <p:spPr>
          <a:xfrm>
            <a:off x="5564260" y="3570657"/>
            <a:ext cx="3376078" cy="832184"/>
          </a:xfrm>
          <a:prstGeom prst="roundRect">
            <a:avLst/>
          </a:prstGeom>
          <a:gradFill rotWithShape="1">
            <a:gsLst>
              <a:gs pos="0">
                <a:schemeClr val="accent1"/>
              </a:gs>
              <a:gs pos="31000">
                <a:schemeClr val="bg2">
                  <a:alpha val="0"/>
                </a:schemeClr>
              </a:gs>
            </a:gsLst>
            <a:lin ang="5400000" scaled="0"/>
          </a:gradFill>
          <a:ln w="9525" cap="flat" cmpd="sng" algn="ctr">
            <a:noFill/>
            <a:prstDash val="solid"/>
          </a:ln>
          <a:effectLst>
            <a:outerShdw blurRad="40000" dist="23000" dir="5400000" rotWithShape="0">
              <a:srgbClr val="000000">
                <a:alpha val="35000"/>
              </a:srgbClr>
            </a:outerShdw>
          </a:effectLst>
        </p:spPr>
        <p:txBody>
          <a:bodyPr rtlCol="0" anchor="t"/>
          <a:lstStyle/>
          <a:p>
            <a:pPr defTabSz="685800">
              <a:defRPr/>
            </a:pPr>
            <a:r>
              <a:rPr lang="en-US" sz="675" kern="0" dirty="0" smtClean="0">
                <a:solidFill>
                  <a:srgbClr val="111111">
                    <a:lumMod val="75000"/>
                    <a:lumOff val="25000"/>
                  </a:srgbClr>
                </a:solidFill>
                <a:latin typeface="Calibri"/>
              </a:rPr>
              <a:t>Infrastructure</a:t>
            </a:r>
            <a:endParaRPr lang="en-US" sz="675" kern="0" dirty="0">
              <a:solidFill>
                <a:srgbClr val="111111">
                  <a:lumMod val="75000"/>
                  <a:lumOff val="25000"/>
                </a:srgbClr>
              </a:solidFill>
              <a:latin typeface="Calibri"/>
            </a:endParaRPr>
          </a:p>
          <a:p>
            <a:pPr defTabSz="685800">
              <a:defRPr/>
            </a:pPr>
            <a:endParaRPr lang="en-US" sz="675" kern="0" dirty="0">
              <a:solidFill>
                <a:srgbClr val="111111">
                  <a:lumMod val="75000"/>
                  <a:lumOff val="25000"/>
                </a:srgbClr>
              </a:solidFill>
              <a:latin typeface="Calibri"/>
            </a:endParaRPr>
          </a:p>
          <a:p>
            <a:pPr marL="214313" indent="-214313" defTabSz="685800">
              <a:buFontTx/>
              <a:buChar char="-"/>
              <a:defRPr/>
            </a:pPr>
            <a:r>
              <a:rPr lang="en-US" sz="675" kern="0" dirty="0" smtClean="0">
                <a:solidFill>
                  <a:srgbClr val="111111">
                    <a:lumMod val="75000"/>
                    <a:lumOff val="25000"/>
                  </a:srgbClr>
                </a:solidFill>
                <a:latin typeface="Calibri"/>
              </a:rPr>
              <a:t>Network Connectivity across all locations</a:t>
            </a:r>
          </a:p>
          <a:p>
            <a:pPr marL="214313" indent="-214313" defTabSz="685800">
              <a:buFontTx/>
              <a:buChar char="-"/>
              <a:defRPr/>
            </a:pPr>
            <a:r>
              <a:rPr lang="en-US" sz="675" kern="0" dirty="0" smtClean="0">
                <a:solidFill>
                  <a:srgbClr val="111111">
                    <a:lumMod val="75000"/>
                    <a:lumOff val="25000"/>
                  </a:srgbClr>
                </a:solidFill>
                <a:latin typeface="Calibri"/>
              </a:rPr>
              <a:t>Data Centre capabilities</a:t>
            </a:r>
          </a:p>
          <a:p>
            <a:pPr marL="214313" indent="-214313" defTabSz="685800">
              <a:buFontTx/>
              <a:buChar char="-"/>
              <a:defRPr/>
            </a:pPr>
            <a:r>
              <a:rPr lang="en-US" sz="675" kern="0" dirty="0" smtClean="0">
                <a:solidFill>
                  <a:srgbClr val="111111">
                    <a:lumMod val="75000"/>
                    <a:lumOff val="25000"/>
                  </a:srgbClr>
                </a:solidFill>
                <a:latin typeface="Calibri"/>
              </a:rPr>
              <a:t>Virtual machines</a:t>
            </a:r>
          </a:p>
          <a:p>
            <a:pPr marL="214313" indent="-214313" defTabSz="685800">
              <a:buFontTx/>
              <a:buChar char="-"/>
              <a:defRPr/>
            </a:pPr>
            <a:r>
              <a:rPr lang="en-US" sz="675" kern="0" dirty="0" smtClean="0">
                <a:solidFill>
                  <a:srgbClr val="111111">
                    <a:lumMod val="75000"/>
                    <a:lumOff val="25000"/>
                  </a:srgbClr>
                </a:solidFill>
                <a:latin typeface="Calibri"/>
              </a:rPr>
              <a:t>Enablement of Cloud-based services</a:t>
            </a:r>
          </a:p>
        </p:txBody>
      </p:sp>
      <p:sp>
        <p:nvSpPr>
          <p:cNvPr id="28" name="Up Arrow 27"/>
          <p:cNvSpPr/>
          <p:nvPr/>
        </p:nvSpPr>
        <p:spPr>
          <a:xfrm>
            <a:off x="641014" y="1262660"/>
            <a:ext cx="552250" cy="3201289"/>
          </a:xfrm>
          <a:prstGeom prst="upArrow">
            <a:avLst/>
          </a:prstGeom>
          <a:solidFill>
            <a:srgbClr val="EDAA13"/>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85800"/>
            <a:r>
              <a:rPr lang="en-US" sz="1050" dirty="0" smtClean="0">
                <a:solidFill>
                  <a:srgbClr val="FFFFFF"/>
                </a:solidFill>
                <a:latin typeface="Arial" panose="020B0604020202020204" pitchFamily="34" charset="0"/>
                <a:cs typeface="Arial" panose="020B0604020202020204" pitchFamily="34" charset="0"/>
              </a:rPr>
              <a:t>Information Security</a:t>
            </a:r>
            <a:endParaRPr lang="en-CA" sz="1050" dirty="0">
              <a:solidFill>
                <a:srgbClr val="FFFFFF"/>
              </a:solidFill>
              <a:latin typeface="Arial" panose="020B0604020202020204" pitchFamily="34" charset="0"/>
              <a:cs typeface="Arial" panose="020B0604020202020204" pitchFamily="34" charset="0"/>
            </a:endParaRPr>
          </a:p>
        </p:txBody>
      </p:sp>
      <p:sp>
        <p:nvSpPr>
          <p:cNvPr id="4" name="Oval 3"/>
          <p:cNvSpPr/>
          <p:nvPr/>
        </p:nvSpPr>
        <p:spPr>
          <a:xfrm>
            <a:off x="1809236" y="4561764"/>
            <a:ext cx="205374" cy="195594"/>
          </a:xfrm>
          <a:prstGeom prst="ellipse">
            <a:avLst/>
          </a:prstGeom>
          <a:solidFill>
            <a:srgbClr val="00B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2915160" y="4561764"/>
            <a:ext cx="205374" cy="195594"/>
          </a:xfrm>
          <a:prstGeom prst="ellipse">
            <a:avLst/>
          </a:prstGeom>
          <a:solidFill>
            <a:schemeClr val="accent6"/>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4167777" y="4561764"/>
            <a:ext cx="205374" cy="195594"/>
          </a:xfrm>
          <a:prstGeom prst="ellipse">
            <a:avLst/>
          </a:prstGeom>
          <a:solidFill>
            <a:srgbClr val="C0000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p:cNvSpPr txBox="1"/>
          <p:nvPr/>
        </p:nvSpPr>
        <p:spPr>
          <a:xfrm>
            <a:off x="1936370" y="4521062"/>
            <a:ext cx="772391" cy="276999"/>
          </a:xfrm>
          <a:prstGeom prst="rect">
            <a:avLst/>
          </a:prstGeom>
          <a:noFill/>
        </p:spPr>
        <p:txBody>
          <a:bodyPr wrap="none" rtlCol="0">
            <a:spAutoFit/>
          </a:bodyPr>
          <a:lstStyle/>
          <a:p>
            <a:r>
              <a:rPr lang="en-US" sz="1200" dirty="0" smtClean="0">
                <a:solidFill>
                  <a:schemeClr val="tx1">
                    <a:lumMod val="50000"/>
                  </a:schemeClr>
                </a:solidFill>
              </a:rPr>
              <a:t>complete</a:t>
            </a:r>
            <a:endParaRPr lang="en-CA" sz="1200" dirty="0">
              <a:solidFill>
                <a:schemeClr val="tx1">
                  <a:lumMod val="50000"/>
                </a:schemeClr>
              </a:solidFill>
            </a:endParaRPr>
          </a:p>
        </p:txBody>
      </p:sp>
      <p:sp>
        <p:nvSpPr>
          <p:cNvPr id="33" name="TextBox 32"/>
          <p:cNvSpPr txBox="1"/>
          <p:nvPr/>
        </p:nvSpPr>
        <p:spPr>
          <a:xfrm>
            <a:off x="3052072" y="4521062"/>
            <a:ext cx="880626" cy="276999"/>
          </a:xfrm>
          <a:prstGeom prst="rect">
            <a:avLst/>
          </a:prstGeom>
          <a:noFill/>
        </p:spPr>
        <p:txBody>
          <a:bodyPr wrap="none" rtlCol="0">
            <a:spAutoFit/>
          </a:bodyPr>
          <a:lstStyle/>
          <a:p>
            <a:r>
              <a:rPr lang="en-US" sz="1200" dirty="0" smtClean="0">
                <a:solidFill>
                  <a:schemeClr val="tx1">
                    <a:lumMod val="50000"/>
                  </a:schemeClr>
                </a:solidFill>
              </a:rPr>
              <a:t>in-progress</a:t>
            </a:r>
            <a:endParaRPr lang="en-CA" sz="1200" dirty="0">
              <a:solidFill>
                <a:schemeClr val="tx1">
                  <a:lumMod val="50000"/>
                </a:schemeClr>
              </a:solidFill>
            </a:endParaRPr>
          </a:p>
        </p:txBody>
      </p:sp>
      <p:sp>
        <p:nvSpPr>
          <p:cNvPr id="34" name="TextBox 33"/>
          <p:cNvSpPr txBox="1"/>
          <p:nvPr/>
        </p:nvSpPr>
        <p:spPr>
          <a:xfrm>
            <a:off x="4304689" y="4521062"/>
            <a:ext cx="1211742" cy="276999"/>
          </a:xfrm>
          <a:prstGeom prst="rect">
            <a:avLst/>
          </a:prstGeom>
          <a:noFill/>
        </p:spPr>
        <p:txBody>
          <a:bodyPr wrap="none" rtlCol="0">
            <a:spAutoFit/>
          </a:bodyPr>
          <a:lstStyle/>
          <a:p>
            <a:r>
              <a:rPr lang="en-US" sz="1200" dirty="0" smtClean="0">
                <a:solidFill>
                  <a:schemeClr val="tx1">
                    <a:lumMod val="50000"/>
                  </a:schemeClr>
                </a:solidFill>
              </a:rPr>
              <a:t>to be completed</a:t>
            </a:r>
            <a:endParaRPr lang="en-CA" sz="1200" dirty="0">
              <a:solidFill>
                <a:schemeClr val="tx1">
                  <a:lumMod val="50000"/>
                </a:schemeClr>
              </a:solidFill>
            </a:endParaRPr>
          </a:p>
        </p:txBody>
      </p:sp>
    </p:spTree>
    <p:extLst>
      <p:ext uri="{BB962C8B-B14F-4D97-AF65-F5344CB8AC3E}">
        <p14:creationId xmlns:p14="http://schemas.microsoft.com/office/powerpoint/2010/main" val="523738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408940"/>
            <a:ext cx="8280597" cy="397483"/>
          </a:xfrm>
        </p:spPr>
        <p:txBody>
          <a:bodyPr/>
          <a:lstStyle/>
          <a:p>
            <a:r>
              <a:rPr lang="en-US" dirty="0" smtClean="0"/>
              <a:t>Recent Investments Have Created a Best In Class Technology Infrastructure</a:t>
            </a:r>
            <a:endParaRPr lang="en-CA" dirty="0"/>
          </a:p>
        </p:txBody>
      </p:sp>
      <p:sp>
        <p:nvSpPr>
          <p:cNvPr id="4" name="Text Placeholder 3"/>
          <p:cNvSpPr>
            <a:spLocks noGrp="1"/>
          </p:cNvSpPr>
          <p:nvPr>
            <p:ph type="body" sz="quarter" idx="15"/>
          </p:nvPr>
        </p:nvSpPr>
        <p:spPr>
          <a:xfrm>
            <a:off x="196214" y="1313805"/>
            <a:ext cx="2581072" cy="3052019"/>
          </a:xfrm>
        </p:spPr>
        <p:txBody>
          <a:bodyPr numCol="1"/>
          <a:lstStyle/>
          <a:p>
            <a:r>
              <a:rPr lang="en-US" sz="1000" dirty="0" smtClean="0"/>
              <a:t>Most significant product investments that would influence the execution of our digital strategy would be:</a:t>
            </a:r>
          </a:p>
          <a:p>
            <a:endParaRPr lang="en-US" sz="1000" dirty="0" smtClean="0"/>
          </a:p>
          <a:p>
            <a:pPr marL="342900" indent="-342900">
              <a:buAutoNum type="arabicPeriod"/>
            </a:pPr>
            <a:r>
              <a:rPr lang="en-US" sz="1000" dirty="0" smtClean="0"/>
              <a:t>Investment in our core banking system (Temenos) – 2016</a:t>
            </a:r>
          </a:p>
          <a:p>
            <a:pPr marL="342900" indent="-342900">
              <a:buAutoNum type="arabicPeriod"/>
            </a:pPr>
            <a:r>
              <a:rPr lang="en-US" sz="1000" dirty="0" smtClean="0"/>
              <a:t>Investment in our integration platform (Mulesoft) – 2019</a:t>
            </a:r>
          </a:p>
          <a:p>
            <a:pPr marL="342900" indent="-342900">
              <a:buAutoNum type="arabicPeriod"/>
            </a:pPr>
            <a:r>
              <a:rPr lang="en-US" sz="1000" dirty="0" smtClean="0"/>
              <a:t>Decision on our online banking platform (e.g. </a:t>
            </a:r>
            <a:r>
              <a:rPr lang="en-US" sz="1000" dirty="0" err="1" smtClean="0"/>
              <a:t>Temenos</a:t>
            </a:r>
            <a:r>
              <a:rPr lang="en-US" sz="1000" dirty="0" smtClean="0"/>
              <a:t> – Infinity) – 2020</a:t>
            </a:r>
          </a:p>
          <a:p>
            <a:pPr marL="342900" indent="-342900">
              <a:buAutoNum type="arabicPeriod"/>
            </a:pPr>
            <a:r>
              <a:rPr lang="en-US" sz="1000" dirty="0" smtClean="0"/>
              <a:t>Domestic KYC/AML API services for Digital Onboarding (e.g., </a:t>
            </a:r>
            <a:r>
              <a:rPr lang="en-US" sz="1000" dirty="0" err="1" smtClean="0"/>
              <a:t>Thirdstream</a:t>
            </a:r>
            <a:r>
              <a:rPr lang="en-US" sz="1000" dirty="0" smtClean="0"/>
              <a:t>)</a:t>
            </a:r>
          </a:p>
          <a:p>
            <a:pPr marL="342900" indent="-342900">
              <a:buAutoNum type="arabicPeriod"/>
            </a:pPr>
            <a:endParaRPr lang="en-US" sz="1000" dirty="0"/>
          </a:p>
          <a:p>
            <a:r>
              <a:rPr lang="en-US" sz="1000" dirty="0" smtClean="0"/>
              <a:t>All the partners we have chosen for our technology infrastructure to support the digital strategy are best-in-class. Over the next year, the most important part of our implementation of digital solutions is going to be the design of our integrations across CWB applications</a:t>
            </a:r>
            <a:r>
              <a:rPr lang="en-US" sz="1000" dirty="0"/>
              <a:t>.</a:t>
            </a:r>
            <a:endParaRPr lang="en-US" sz="1000" dirty="0" smtClean="0"/>
          </a:p>
          <a:p>
            <a:pPr marL="342900" indent="-342900">
              <a:buAutoNum type="arabicPeriod"/>
            </a:pPr>
            <a:endParaRPr lang="en-US" sz="1000" dirty="0"/>
          </a:p>
          <a:p>
            <a:pPr marL="342900" indent="-342900">
              <a:buAutoNum type="arabicPeriod"/>
            </a:pPr>
            <a:endParaRPr lang="en-US" sz="1000" dirty="0" smtClean="0"/>
          </a:p>
          <a:p>
            <a:endParaRPr lang="en-US" sz="1000" dirty="0"/>
          </a:p>
        </p:txBody>
      </p:sp>
      <p:pic>
        <p:nvPicPr>
          <p:cNvPr id="6" name="Picture 5"/>
          <p:cNvPicPr>
            <a:picLocks noChangeAspect="1"/>
          </p:cNvPicPr>
          <p:nvPr/>
        </p:nvPicPr>
        <p:blipFill>
          <a:blip r:embed="rId2"/>
          <a:stretch>
            <a:fillRect/>
          </a:stretch>
        </p:blipFill>
        <p:spPr>
          <a:xfrm>
            <a:off x="2884043" y="1416219"/>
            <a:ext cx="6108421" cy="3356377"/>
          </a:xfrm>
          <a:prstGeom prst="rect">
            <a:avLst/>
          </a:prstGeom>
        </p:spPr>
      </p:pic>
    </p:spTree>
    <p:extLst>
      <p:ext uri="{BB962C8B-B14F-4D97-AF65-F5344CB8AC3E}">
        <p14:creationId xmlns:p14="http://schemas.microsoft.com/office/powerpoint/2010/main" val="1644329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ounded Rectangle 62">
            <a:extLst>
              <a:ext uri="{FF2B5EF4-FFF2-40B4-BE49-F238E27FC236}">
                <a16:creationId xmlns:a16="http://schemas.microsoft.com/office/drawing/2014/main" id="{CC117354-5652-41D3-8674-23273877C0D2}"/>
              </a:ext>
            </a:extLst>
          </p:cNvPr>
          <p:cNvSpPr/>
          <p:nvPr/>
        </p:nvSpPr>
        <p:spPr>
          <a:xfrm>
            <a:off x="424059" y="604088"/>
            <a:ext cx="8237107" cy="1171277"/>
          </a:xfrm>
          <a:prstGeom prst="roundRect">
            <a:avLst>
              <a:gd name="adj" fmla="val 13281"/>
            </a:avLst>
          </a:prstGeom>
          <a:solidFill>
            <a:schemeClr val="bg1"/>
          </a:solidFill>
          <a:ln w="28575"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defTabSz="619109">
              <a:defRPr/>
            </a:pPr>
            <a:endParaRPr lang="en-GB" sz="1050" b="1">
              <a:solidFill>
                <a:srgbClr val="003E75"/>
              </a:solidFill>
              <a:latin typeface="Century Gothic"/>
            </a:endParaRPr>
          </a:p>
        </p:txBody>
      </p:sp>
      <p:pic>
        <p:nvPicPr>
          <p:cNvPr id="5" name="Picture 4"/>
          <p:cNvPicPr>
            <a:picLocks noChangeAspect="1"/>
          </p:cNvPicPr>
          <p:nvPr/>
        </p:nvPicPr>
        <p:blipFill>
          <a:blip r:embed="rId3"/>
          <a:stretch>
            <a:fillRect/>
          </a:stretch>
        </p:blipFill>
        <p:spPr>
          <a:xfrm>
            <a:off x="1299493" y="2404155"/>
            <a:ext cx="238703" cy="233065"/>
          </a:xfrm>
          <a:prstGeom prst="rect">
            <a:avLst/>
          </a:prstGeom>
        </p:spPr>
      </p:pic>
      <p:pic>
        <p:nvPicPr>
          <p:cNvPr id="159" name="Picture 158"/>
          <p:cNvPicPr>
            <a:picLocks noChangeAspect="1"/>
          </p:cNvPicPr>
          <p:nvPr/>
        </p:nvPicPr>
        <p:blipFill>
          <a:blip r:embed="rId3"/>
          <a:stretch>
            <a:fillRect/>
          </a:stretch>
        </p:blipFill>
        <p:spPr>
          <a:xfrm>
            <a:off x="4419938" y="4437444"/>
            <a:ext cx="320687" cy="313112"/>
          </a:xfrm>
          <a:prstGeom prst="rect">
            <a:avLst/>
          </a:prstGeom>
        </p:spPr>
      </p:pic>
      <p:sp>
        <p:nvSpPr>
          <p:cNvPr id="2" name="Title 1"/>
          <p:cNvSpPr>
            <a:spLocks noGrp="1"/>
          </p:cNvSpPr>
          <p:nvPr>
            <p:ph type="title"/>
          </p:nvPr>
        </p:nvSpPr>
        <p:spPr>
          <a:xfrm>
            <a:off x="389044" y="99833"/>
            <a:ext cx="8232718" cy="323165"/>
          </a:xfrm>
        </p:spPr>
        <p:txBody>
          <a:bodyPr/>
          <a:lstStyle/>
          <a:p>
            <a:r>
              <a:rPr lang="en-GB" sz="2100" dirty="0"/>
              <a:t>Solution Architecture based on Temenos Infinity        </a:t>
            </a:r>
          </a:p>
        </p:txBody>
      </p:sp>
      <p:sp>
        <p:nvSpPr>
          <p:cNvPr id="113" name="Rounded Rectangle 112"/>
          <p:cNvSpPr/>
          <p:nvPr/>
        </p:nvSpPr>
        <p:spPr>
          <a:xfrm>
            <a:off x="1509865" y="2038799"/>
            <a:ext cx="6171728" cy="2382440"/>
          </a:xfrm>
          <a:prstGeom prst="roundRect">
            <a:avLst>
              <a:gd name="adj" fmla="val 3381"/>
            </a:avLst>
          </a:prstGeom>
          <a:solidFill>
            <a:schemeClr val="bg1"/>
          </a:solidFill>
          <a:ln w="28575"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r" defTabSz="464344">
              <a:defRPr/>
            </a:pPr>
            <a:endParaRPr lang="en-US" sz="2100" kern="0" err="1">
              <a:solidFill>
                <a:srgbClr val="004278"/>
              </a:solidFill>
              <a:latin typeface="Arial" panose="020B0604020202020204"/>
            </a:endParaRPr>
          </a:p>
        </p:txBody>
      </p:sp>
      <p:sp>
        <p:nvSpPr>
          <p:cNvPr id="117" name="Rounded Rectangle 7">
            <a:extLst>
              <a:ext uri="{FF2B5EF4-FFF2-40B4-BE49-F238E27FC236}">
                <a16:creationId xmlns:a16="http://schemas.microsoft.com/office/drawing/2014/main" id="{27EB8937-964E-425B-BE9C-582866C9025F}"/>
              </a:ext>
            </a:extLst>
          </p:cNvPr>
          <p:cNvSpPr/>
          <p:nvPr/>
        </p:nvSpPr>
        <p:spPr>
          <a:xfrm>
            <a:off x="427221" y="2029540"/>
            <a:ext cx="887230" cy="3003770"/>
          </a:xfrm>
          <a:prstGeom prst="roundRect">
            <a:avLst>
              <a:gd name="adj" fmla="val 6329"/>
            </a:avLst>
          </a:prstGeom>
          <a:solidFill>
            <a:srgbClr val="F9B233"/>
          </a:solidFill>
          <a:ln w="28575"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defTabSz="464344">
              <a:defRPr/>
            </a:pPr>
            <a:endParaRPr lang="en-US" sz="2100" kern="0" err="1">
              <a:solidFill>
                <a:srgbClr val="004278"/>
              </a:solidFill>
              <a:latin typeface="Arial" panose="020B0604020202020204"/>
            </a:endParaRPr>
          </a:p>
        </p:txBody>
      </p:sp>
      <p:sp>
        <p:nvSpPr>
          <p:cNvPr id="118" name="Rounded Rectangle 55">
            <a:extLst>
              <a:ext uri="{FF2B5EF4-FFF2-40B4-BE49-F238E27FC236}">
                <a16:creationId xmlns:a16="http://schemas.microsoft.com/office/drawing/2014/main" id="{EF2EF3A8-B4D4-4FE8-890B-706A45BFFE04}"/>
              </a:ext>
            </a:extLst>
          </p:cNvPr>
          <p:cNvSpPr/>
          <p:nvPr/>
        </p:nvSpPr>
        <p:spPr>
          <a:xfrm rot="16200000">
            <a:off x="364279" y="4142030"/>
            <a:ext cx="1024666" cy="617220"/>
          </a:xfrm>
          <a:prstGeom prst="roundRect">
            <a:avLst>
              <a:gd name="adj" fmla="val 5322"/>
            </a:avLst>
          </a:prstGeom>
          <a:solidFill>
            <a:schemeClr val="bg1"/>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defTabSz="464344">
              <a:defRPr/>
            </a:pPr>
            <a:r>
              <a:rPr lang="en-US" sz="1125" b="1" kern="0" dirty="0">
                <a:solidFill>
                  <a:srgbClr val="004278"/>
                </a:solidFill>
                <a:latin typeface="Century Gothic"/>
                <a:cs typeface="Arial" panose="020B0604020202020204" pitchFamily="34" charset="0"/>
              </a:rPr>
              <a:t>Risk &amp; </a:t>
            </a:r>
          </a:p>
          <a:p>
            <a:pPr defTabSz="464344">
              <a:defRPr/>
            </a:pPr>
            <a:r>
              <a:rPr lang="en-US" sz="1125" b="1" kern="0" dirty="0">
                <a:solidFill>
                  <a:srgbClr val="004278"/>
                </a:solidFill>
                <a:latin typeface="Century Gothic"/>
                <a:cs typeface="Arial" panose="020B0604020202020204" pitchFamily="34" charset="0"/>
              </a:rPr>
              <a:t>Compliance</a:t>
            </a:r>
          </a:p>
        </p:txBody>
      </p:sp>
      <p:sp>
        <p:nvSpPr>
          <p:cNvPr id="119" name="Rounded Rectangle 19">
            <a:extLst>
              <a:ext uri="{FF2B5EF4-FFF2-40B4-BE49-F238E27FC236}">
                <a16:creationId xmlns:a16="http://schemas.microsoft.com/office/drawing/2014/main" id="{E8BF46F4-4E69-44F7-98D3-845A2A256D90}"/>
              </a:ext>
            </a:extLst>
          </p:cNvPr>
          <p:cNvSpPr/>
          <p:nvPr/>
        </p:nvSpPr>
        <p:spPr>
          <a:xfrm>
            <a:off x="568003" y="2410741"/>
            <a:ext cx="617220" cy="310781"/>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Watchlist</a:t>
            </a:r>
          </a:p>
        </p:txBody>
      </p:sp>
      <p:sp>
        <p:nvSpPr>
          <p:cNvPr id="120" name="Rounded Rectangle 19">
            <a:extLst>
              <a:ext uri="{FF2B5EF4-FFF2-40B4-BE49-F238E27FC236}">
                <a16:creationId xmlns:a16="http://schemas.microsoft.com/office/drawing/2014/main" id="{0C50CF92-E08B-4D57-8C7F-77D9EB066097}"/>
              </a:ext>
            </a:extLst>
          </p:cNvPr>
          <p:cNvSpPr/>
          <p:nvPr/>
        </p:nvSpPr>
        <p:spPr>
          <a:xfrm>
            <a:off x="568003" y="2785800"/>
            <a:ext cx="617220" cy="310762"/>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KYC</a:t>
            </a:r>
          </a:p>
        </p:txBody>
      </p:sp>
      <p:sp>
        <p:nvSpPr>
          <p:cNvPr id="121" name="Rounded Rectangle 19">
            <a:extLst>
              <a:ext uri="{FF2B5EF4-FFF2-40B4-BE49-F238E27FC236}">
                <a16:creationId xmlns:a16="http://schemas.microsoft.com/office/drawing/2014/main" id="{FF6E241C-38A5-46FB-8AFF-B4A749C2C4B7}"/>
              </a:ext>
            </a:extLst>
          </p:cNvPr>
          <p:cNvSpPr/>
          <p:nvPr/>
        </p:nvSpPr>
        <p:spPr>
          <a:xfrm>
            <a:off x="568003" y="3160841"/>
            <a:ext cx="617220" cy="310762"/>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AML</a:t>
            </a:r>
          </a:p>
        </p:txBody>
      </p:sp>
      <p:sp>
        <p:nvSpPr>
          <p:cNvPr id="122" name="Rounded Rectangle 19">
            <a:extLst>
              <a:ext uri="{FF2B5EF4-FFF2-40B4-BE49-F238E27FC236}">
                <a16:creationId xmlns:a16="http://schemas.microsoft.com/office/drawing/2014/main" id="{3DBEBB4D-B296-4625-9E8F-8257C1B15C1F}"/>
              </a:ext>
            </a:extLst>
          </p:cNvPr>
          <p:cNvSpPr/>
          <p:nvPr/>
        </p:nvSpPr>
        <p:spPr>
          <a:xfrm>
            <a:off x="568003" y="3535882"/>
            <a:ext cx="617220" cy="310762"/>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Fraud</a:t>
            </a:r>
          </a:p>
        </p:txBody>
      </p:sp>
      <p:sp>
        <p:nvSpPr>
          <p:cNvPr id="124" name="Rounded Rectangle 123"/>
          <p:cNvSpPr/>
          <p:nvPr/>
        </p:nvSpPr>
        <p:spPr>
          <a:xfrm>
            <a:off x="7882896" y="2039848"/>
            <a:ext cx="769808" cy="2993462"/>
          </a:xfrm>
          <a:prstGeom prst="roundRect">
            <a:avLst>
              <a:gd name="adj" fmla="val 7019"/>
            </a:avLst>
          </a:prstGeom>
          <a:pattFill prst="divot">
            <a:fgClr>
              <a:schemeClr val="bg2"/>
            </a:fgClr>
            <a:bgClr>
              <a:schemeClr val="bg1"/>
            </a:bgClr>
          </a:patt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endParaRPr lang="en-US" sz="825" b="1" kern="0" err="1">
              <a:solidFill>
                <a:srgbClr val="004278"/>
              </a:solidFill>
              <a:latin typeface="Arial" panose="020B0604020202020204" pitchFamily="34" charset="0"/>
              <a:cs typeface="Arial" panose="020B0604020202020204" pitchFamily="34" charset="0"/>
            </a:endParaRPr>
          </a:p>
        </p:txBody>
      </p:sp>
      <p:sp>
        <p:nvSpPr>
          <p:cNvPr id="125" name="Rounded Rectangle 124"/>
          <p:cNvSpPr/>
          <p:nvPr/>
        </p:nvSpPr>
        <p:spPr>
          <a:xfrm rot="16200000">
            <a:off x="7729044" y="4108122"/>
            <a:ext cx="1074381" cy="617221"/>
          </a:xfrm>
          <a:prstGeom prst="roundRect">
            <a:avLst>
              <a:gd name="adj" fmla="val 7519"/>
            </a:avLst>
          </a:prstGeom>
          <a:no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1125" b="1" kern="0" dirty="0">
                <a:solidFill>
                  <a:srgbClr val="004278"/>
                </a:solidFill>
                <a:latin typeface="Century Gothic"/>
                <a:cs typeface="Arial" panose="020B0604020202020204" pitchFamily="34" charset="0"/>
              </a:rPr>
              <a:t>Analytics &amp; </a:t>
            </a:r>
          </a:p>
          <a:p>
            <a:pPr algn="ctr" defTabSz="464344">
              <a:defRPr/>
            </a:pPr>
            <a:r>
              <a:rPr lang="en-US" sz="1125" b="1" kern="0" dirty="0">
                <a:solidFill>
                  <a:srgbClr val="004278"/>
                </a:solidFill>
                <a:latin typeface="Century Gothic"/>
                <a:cs typeface="Arial" panose="020B0604020202020204" pitchFamily="34" charset="0"/>
              </a:rPr>
              <a:t>Reporting</a:t>
            </a:r>
          </a:p>
        </p:txBody>
      </p:sp>
      <p:sp>
        <p:nvSpPr>
          <p:cNvPr id="126" name="Rounded Rectangle 19">
            <a:extLst>
              <a:ext uri="{FF2B5EF4-FFF2-40B4-BE49-F238E27FC236}">
                <a16:creationId xmlns:a16="http://schemas.microsoft.com/office/drawing/2014/main" id="{91A2B092-E3D6-4041-815C-04203F009A68}"/>
              </a:ext>
            </a:extLst>
          </p:cNvPr>
          <p:cNvSpPr/>
          <p:nvPr/>
        </p:nvSpPr>
        <p:spPr>
          <a:xfrm>
            <a:off x="7959190" y="2102138"/>
            <a:ext cx="617219" cy="30584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75" kern="0">
                <a:solidFill>
                  <a:srgbClr val="004278"/>
                </a:solidFill>
                <a:latin typeface="Century Gothic"/>
                <a:cs typeface="Arial" panose="020B0604020202020204" pitchFamily="34" charset="0"/>
              </a:rPr>
              <a:t>Customer Profitability</a:t>
            </a:r>
          </a:p>
        </p:txBody>
      </p:sp>
      <p:sp>
        <p:nvSpPr>
          <p:cNvPr id="127" name="Rounded Rectangle 19">
            <a:extLst>
              <a:ext uri="{FF2B5EF4-FFF2-40B4-BE49-F238E27FC236}">
                <a16:creationId xmlns:a16="http://schemas.microsoft.com/office/drawing/2014/main" id="{5F9C537B-87DE-49C6-855D-967736ABDB77}"/>
              </a:ext>
            </a:extLst>
          </p:cNvPr>
          <p:cNvSpPr/>
          <p:nvPr/>
        </p:nvSpPr>
        <p:spPr>
          <a:xfrm>
            <a:off x="7959190" y="2540569"/>
            <a:ext cx="617219" cy="30584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75" kern="0">
                <a:solidFill>
                  <a:srgbClr val="004278"/>
                </a:solidFill>
                <a:latin typeface="Century Gothic"/>
                <a:cs typeface="Arial" panose="020B0604020202020204" pitchFamily="34" charset="0"/>
              </a:rPr>
              <a:t>Predictive Analytics</a:t>
            </a:r>
          </a:p>
        </p:txBody>
      </p:sp>
      <p:sp>
        <p:nvSpPr>
          <p:cNvPr id="128" name="Rounded Rectangle 19">
            <a:extLst>
              <a:ext uri="{FF2B5EF4-FFF2-40B4-BE49-F238E27FC236}">
                <a16:creationId xmlns:a16="http://schemas.microsoft.com/office/drawing/2014/main" id="{26FEDCB8-0DB7-427C-B650-DAF28AC3AFC2}"/>
              </a:ext>
            </a:extLst>
          </p:cNvPr>
          <p:cNvSpPr/>
          <p:nvPr/>
        </p:nvSpPr>
        <p:spPr>
          <a:xfrm>
            <a:off x="7959190" y="2978999"/>
            <a:ext cx="617219" cy="335572"/>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75" kern="0" dirty="0">
                <a:solidFill>
                  <a:srgbClr val="004278"/>
                </a:solidFill>
                <a:latin typeface="Century Gothic"/>
                <a:cs typeface="Arial" panose="020B0604020202020204" pitchFamily="34" charset="0"/>
              </a:rPr>
              <a:t>Journey/</a:t>
            </a:r>
          </a:p>
          <a:p>
            <a:pPr algn="ctr" defTabSz="464344">
              <a:defRPr/>
            </a:pPr>
            <a:r>
              <a:rPr lang="en-US" sz="675" kern="0" dirty="0">
                <a:solidFill>
                  <a:srgbClr val="004278"/>
                </a:solidFill>
                <a:latin typeface="Century Gothic"/>
                <a:cs typeface="Arial" panose="020B0604020202020204" pitchFamily="34" charset="0"/>
              </a:rPr>
              <a:t>Clickstream Analytics</a:t>
            </a:r>
          </a:p>
        </p:txBody>
      </p:sp>
      <p:sp>
        <p:nvSpPr>
          <p:cNvPr id="151" name="Rounded Rectangle 19">
            <a:extLst>
              <a:ext uri="{FF2B5EF4-FFF2-40B4-BE49-F238E27FC236}">
                <a16:creationId xmlns:a16="http://schemas.microsoft.com/office/drawing/2014/main" id="{94591017-2BA6-471E-A31F-BF10E6E46965}"/>
              </a:ext>
            </a:extLst>
          </p:cNvPr>
          <p:cNvSpPr/>
          <p:nvPr/>
        </p:nvSpPr>
        <p:spPr>
          <a:xfrm>
            <a:off x="1589175" y="2801023"/>
            <a:ext cx="1784250" cy="869033"/>
          </a:xfrm>
          <a:prstGeom prst="roundRect">
            <a:avLst>
              <a:gd name="adj" fmla="val 4775"/>
            </a:avLst>
          </a:prstGeom>
          <a:solidFill>
            <a:schemeClr val="bg2"/>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a:solidFill>
                <a:srgbClr val="004278"/>
              </a:solidFill>
              <a:latin typeface="Arial" panose="020B0604020202020204" pitchFamily="34" charset="0"/>
              <a:cs typeface="Arial" panose="020B0604020202020204" pitchFamily="34" charset="0"/>
            </a:endParaRPr>
          </a:p>
        </p:txBody>
      </p:sp>
      <p:sp>
        <p:nvSpPr>
          <p:cNvPr id="129" name="Rounded Rectangle 19">
            <a:extLst>
              <a:ext uri="{FF2B5EF4-FFF2-40B4-BE49-F238E27FC236}">
                <a16:creationId xmlns:a16="http://schemas.microsoft.com/office/drawing/2014/main" id="{7D51C932-FD37-4D55-BAAF-0AF92CDF9C6A}"/>
              </a:ext>
            </a:extLst>
          </p:cNvPr>
          <p:cNvSpPr/>
          <p:nvPr/>
        </p:nvSpPr>
        <p:spPr>
          <a:xfrm>
            <a:off x="7959190" y="3447162"/>
            <a:ext cx="617219" cy="30584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75" kern="0">
                <a:solidFill>
                  <a:srgbClr val="004278"/>
                </a:solidFill>
                <a:latin typeface="Century Gothic"/>
                <a:cs typeface="Arial" panose="020B0604020202020204" pitchFamily="34" charset="0"/>
              </a:rPr>
              <a:t>Embedded Analytics</a:t>
            </a:r>
          </a:p>
        </p:txBody>
      </p:sp>
      <p:sp>
        <p:nvSpPr>
          <p:cNvPr id="203" name="Rounded Rectangle 67">
            <a:extLst>
              <a:ext uri="{FF2B5EF4-FFF2-40B4-BE49-F238E27FC236}">
                <a16:creationId xmlns:a16="http://schemas.microsoft.com/office/drawing/2014/main" id="{110E1EF6-C366-40E5-B79A-76E67DB15ED8}"/>
              </a:ext>
            </a:extLst>
          </p:cNvPr>
          <p:cNvSpPr/>
          <p:nvPr/>
        </p:nvSpPr>
        <p:spPr>
          <a:xfrm>
            <a:off x="1696421" y="3077557"/>
            <a:ext cx="6858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Onboarding</a:t>
            </a:r>
          </a:p>
        </p:txBody>
      </p:sp>
      <p:sp>
        <p:nvSpPr>
          <p:cNvPr id="204" name="Rounded Rectangle 19">
            <a:extLst>
              <a:ext uri="{FF2B5EF4-FFF2-40B4-BE49-F238E27FC236}">
                <a16:creationId xmlns:a16="http://schemas.microsoft.com/office/drawing/2014/main" id="{94591017-2BA6-471E-A31F-BF10E6E46965}"/>
              </a:ext>
            </a:extLst>
          </p:cNvPr>
          <p:cNvSpPr/>
          <p:nvPr/>
        </p:nvSpPr>
        <p:spPr>
          <a:xfrm>
            <a:off x="1581071" y="2118301"/>
            <a:ext cx="1796871" cy="603221"/>
          </a:xfrm>
          <a:prstGeom prst="roundRect">
            <a:avLst>
              <a:gd name="adj" fmla="val 4775"/>
            </a:avLst>
          </a:prstGeom>
          <a:pattFill prst="divot">
            <a:fgClr>
              <a:schemeClr val="bg2"/>
            </a:fgClr>
            <a:bgClr>
              <a:schemeClr val="bg1"/>
            </a:bgClr>
          </a:patt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a:solidFill>
                <a:srgbClr val="004278"/>
              </a:solidFill>
              <a:latin typeface="Arial" panose="020B0604020202020204" pitchFamily="34" charset="0"/>
              <a:cs typeface="Arial" panose="020B0604020202020204" pitchFamily="34" charset="0"/>
            </a:endParaRPr>
          </a:p>
        </p:txBody>
      </p:sp>
      <p:sp>
        <p:nvSpPr>
          <p:cNvPr id="205" name="Rounded Rectangle 204"/>
          <p:cNvSpPr/>
          <p:nvPr/>
        </p:nvSpPr>
        <p:spPr>
          <a:xfrm>
            <a:off x="1577656" y="3746833"/>
            <a:ext cx="6036147" cy="621782"/>
          </a:xfrm>
          <a:prstGeom prst="roundRect">
            <a:avLst>
              <a:gd name="adj" fmla="val 8365"/>
            </a:avLst>
          </a:prstGeom>
          <a:solidFill>
            <a:schemeClr val="bg2"/>
          </a:solidFill>
          <a:ln w="12700" cap="flat">
            <a:solidFill>
              <a:srgbClr val="005294"/>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endParaRPr lang="en-US" sz="900" err="1">
              <a:solidFill>
                <a:srgbClr val="004278"/>
              </a:solidFill>
              <a:latin typeface="Arial" panose="020B0604020202020204" pitchFamily="34" charset="0"/>
              <a:cs typeface="Arial" panose="020B0604020202020204" pitchFamily="34" charset="0"/>
            </a:endParaRPr>
          </a:p>
        </p:txBody>
      </p:sp>
      <p:sp>
        <p:nvSpPr>
          <p:cNvPr id="206" name="Rounded Rectangle 67">
            <a:extLst>
              <a:ext uri="{FF2B5EF4-FFF2-40B4-BE49-F238E27FC236}">
                <a16:creationId xmlns:a16="http://schemas.microsoft.com/office/drawing/2014/main" id="{8506CFAC-77C7-454F-9654-45067F96A111}"/>
              </a:ext>
            </a:extLst>
          </p:cNvPr>
          <p:cNvSpPr/>
          <p:nvPr/>
        </p:nvSpPr>
        <p:spPr>
          <a:xfrm>
            <a:off x="6696028" y="4086887"/>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Holdings</a:t>
            </a:r>
          </a:p>
        </p:txBody>
      </p:sp>
      <p:sp>
        <p:nvSpPr>
          <p:cNvPr id="207" name="Rounded Rectangle 67">
            <a:extLst>
              <a:ext uri="{FF2B5EF4-FFF2-40B4-BE49-F238E27FC236}">
                <a16:creationId xmlns:a16="http://schemas.microsoft.com/office/drawing/2014/main" id="{B8406E9A-C1DD-4AF5-88AE-708CC4A046B3}"/>
              </a:ext>
            </a:extLst>
          </p:cNvPr>
          <p:cNvSpPr/>
          <p:nvPr/>
        </p:nvSpPr>
        <p:spPr>
          <a:xfrm>
            <a:off x="4818333" y="4086887"/>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Document</a:t>
            </a:r>
          </a:p>
          <a:p>
            <a:pPr algn="ctr" defTabSz="464344">
              <a:defRPr/>
            </a:pPr>
            <a:r>
              <a:rPr lang="en-US" sz="750" kern="0">
                <a:solidFill>
                  <a:srgbClr val="004278"/>
                </a:solidFill>
                <a:latin typeface="Century Gothic"/>
                <a:cs typeface="Arial" panose="020B0604020202020204" pitchFamily="34" charset="0"/>
              </a:rPr>
              <a:t>Output</a:t>
            </a:r>
          </a:p>
        </p:txBody>
      </p:sp>
      <p:sp>
        <p:nvSpPr>
          <p:cNvPr id="221" name="Rounded Rectangle 67">
            <a:extLst>
              <a:ext uri="{FF2B5EF4-FFF2-40B4-BE49-F238E27FC236}">
                <a16:creationId xmlns:a16="http://schemas.microsoft.com/office/drawing/2014/main" id="{B1098EDD-A5B7-4170-85A4-F9D3877B2F67}"/>
              </a:ext>
            </a:extLst>
          </p:cNvPr>
          <p:cNvSpPr/>
          <p:nvPr/>
        </p:nvSpPr>
        <p:spPr>
          <a:xfrm>
            <a:off x="5751368" y="4086887"/>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Monitoring &amp; Logging</a:t>
            </a:r>
          </a:p>
        </p:txBody>
      </p:sp>
      <p:sp>
        <p:nvSpPr>
          <p:cNvPr id="222" name="TextBox 221">
            <a:extLst>
              <a:ext uri="{FF2B5EF4-FFF2-40B4-BE49-F238E27FC236}">
                <a16:creationId xmlns:a16="http://schemas.microsoft.com/office/drawing/2014/main" id="{50AA2C3F-E14A-472B-96DD-7F1C7A9ACC76}"/>
              </a:ext>
            </a:extLst>
          </p:cNvPr>
          <p:cNvSpPr txBox="1"/>
          <p:nvPr/>
        </p:nvSpPr>
        <p:spPr>
          <a:xfrm>
            <a:off x="6337694" y="3799226"/>
            <a:ext cx="1165185" cy="238527"/>
          </a:xfrm>
          <a:prstGeom prst="rect">
            <a:avLst/>
          </a:prstGeom>
          <a:noFill/>
          <a:ln w="12700" cap="flat">
            <a:noFill/>
            <a:miter lim="400000"/>
          </a:ln>
          <a:effectLst/>
          <a:sp3d/>
        </p:spPr>
        <p:txBody>
          <a:bodyPr rot="0" spcFirstLastPara="1" vertOverflow="overflow" horzOverflow="overflow" vert="horz" wrap="square" lIns="38100" tIns="38100" rIns="38100" bIns="38100" numCol="1" spcCol="38100" rtlCol="0" anchor="ctr">
            <a:spAutoFit/>
          </a:bodyPr>
          <a:lstStyle/>
          <a:p>
            <a:pPr algn="ctr" defTabSz="619125" hangingPunct="0">
              <a:defRPr/>
            </a:pPr>
            <a:r>
              <a:rPr lang="en-GB" sz="1050" b="1" kern="0">
                <a:solidFill>
                  <a:srgbClr val="004278"/>
                </a:solidFill>
                <a:latin typeface="Century Gothic"/>
                <a:cs typeface="Arial" panose="020B0604020202020204" pitchFamily="34" charset="0"/>
                <a:sym typeface="Helvetica Light"/>
              </a:rPr>
              <a:t>Business Support</a:t>
            </a:r>
          </a:p>
        </p:txBody>
      </p:sp>
      <p:sp>
        <p:nvSpPr>
          <p:cNvPr id="224" name="Rounded Rectangle 67">
            <a:extLst>
              <a:ext uri="{FF2B5EF4-FFF2-40B4-BE49-F238E27FC236}">
                <a16:creationId xmlns:a16="http://schemas.microsoft.com/office/drawing/2014/main" id="{E41C21D2-C5C2-4D37-994E-C4BFFB62AEEF}"/>
              </a:ext>
            </a:extLst>
          </p:cNvPr>
          <p:cNvSpPr/>
          <p:nvPr/>
        </p:nvSpPr>
        <p:spPr>
          <a:xfrm>
            <a:off x="2647955" y="4084319"/>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Consent</a:t>
            </a:r>
          </a:p>
        </p:txBody>
      </p:sp>
      <p:sp>
        <p:nvSpPr>
          <p:cNvPr id="227" name="Rounded Rectangle 67">
            <a:extLst>
              <a:ext uri="{FF2B5EF4-FFF2-40B4-BE49-F238E27FC236}">
                <a16:creationId xmlns:a16="http://schemas.microsoft.com/office/drawing/2014/main" id="{D477C48F-7EA0-44B0-93D1-B6BC6A526B70}"/>
              </a:ext>
            </a:extLst>
          </p:cNvPr>
          <p:cNvSpPr/>
          <p:nvPr/>
        </p:nvSpPr>
        <p:spPr>
          <a:xfrm>
            <a:off x="1692833" y="4084319"/>
            <a:ext cx="843556"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User</a:t>
            </a:r>
          </a:p>
          <a:p>
            <a:pPr algn="ctr" defTabSz="464344">
              <a:defRPr/>
            </a:pPr>
            <a:r>
              <a:rPr lang="en-US" sz="750" kern="0">
                <a:solidFill>
                  <a:srgbClr val="004278"/>
                </a:solidFill>
                <a:latin typeface="Century Gothic"/>
                <a:cs typeface="Arial" panose="020B0604020202020204" pitchFamily="34" charset="0"/>
              </a:rPr>
              <a:t>Management</a:t>
            </a:r>
          </a:p>
        </p:txBody>
      </p:sp>
      <p:sp>
        <p:nvSpPr>
          <p:cNvPr id="228" name="Rounded Rectangle 67">
            <a:extLst>
              <a:ext uri="{FF2B5EF4-FFF2-40B4-BE49-F238E27FC236}">
                <a16:creationId xmlns:a16="http://schemas.microsoft.com/office/drawing/2014/main" id="{D179A982-C073-4A83-9F81-DC729DB51ECA}"/>
              </a:ext>
            </a:extLst>
          </p:cNvPr>
          <p:cNvSpPr/>
          <p:nvPr/>
        </p:nvSpPr>
        <p:spPr>
          <a:xfrm>
            <a:off x="1692833" y="3792021"/>
            <a:ext cx="842787"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Document Management</a:t>
            </a:r>
          </a:p>
        </p:txBody>
      </p:sp>
      <p:sp>
        <p:nvSpPr>
          <p:cNvPr id="231" name="Rounded Rectangle 67">
            <a:extLst>
              <a:ext uri="{FF2B5EF4-FFF2-40B4-BE49-F238E27FC236}">
                <a16:creationId xmlns:a16="http://schemas.microsoft.com/office/drawing/2014/main" id="{C572D8C1-77B6-492E-8FBC-E7439628C817}"/>
              </a:ext>
            </a:extLst>
          </p:cNvPr>
          <p:cNvSpPr/>
          <p:nvPr/>
        </p:nvSpPr>
        <p:spPr>
          <a:xfrm>
            <a:off x="2647955" y="3792021"/>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Secure Messaging</a:t>
            </a:r>
          </a:p>
        </p:txBody>
      </p:sp>
      <p:sp>
        <p:nvSpPr>
          <p:cNvPr id="232" name="Rounded Rectangle 19">
            <a:extLst>
              <a:ext uri="{FF2B5EF4-FFF2-40B4-BE49-F238E27FC236}">
                <a16:creationId xmlns:a16="http://schemas.microsoft.com/office/drawing/2014/main" id="{94591017-2BA6-471E-A31F-BF10E6E46965}"/>
              </a:ext>
            </a:extLst>
          </p:cNvPr>
          <p:cNvSpPr/>
          <p:nvPr/>
        </p:nvSpPr>
        <p:spPr>
          <a:xfrm>
            <a:off x="3575752" y="2099054"/>
            <a:ext cx="2039955" cy="308924"/>
          </a:xfrm>
          <a:prstGeom prst="roundRect">
            <a:avLst/>
          </a:prstGeom>
          <a:solidFill>
            <a:schemeClr val="bg2"/>
          </a:solidFill>
          <a:ln w="3175">
            <a:solidFill>
              <a:schemeClr val="accent1"/>
            </a:solidFill>
          </a:ln>
        </p:spPr>
        <p:txBody>
          <a:bodyPr wrap="square" rtlCol="0" anchor="ctr" anchorCtr="0">
            <a:noAutofit/>
          </a:bodyPr>
          <a:lstStyle/>
          <a:p>
            <a:pPr algn="ctr" defTabSz="309548">
              <a:defRPr/>
            </a:pPr>
            <a:r>
              <a:rPr lang="en-US" sz="900" b="1" dirty="0">
                <a:solidFill>
                  <a:srgbClr val="004278"/>
                </a:solidFill>
                <a:latin typeface="Century Gothic"/>
                <a:cs typeface="Arial" panose="020B0604020202020204" pitchFamily="34" charset="0"/>
              </a:rPr>
              <a:t>Single Customer View - CRM</a:t>
            </a:r>
          </a:p>
        </p:txBody>
      </p:sp>
      <p:sp>
        <p:nvSpPr>
          <p:cNvPr id="233" name="Rounded Rectangle 19">
            <a:extLst>
              <a:ext uri="{FF2B5EF4-FFF2-40B4-BE49-F238E27FC236}">
                <a16:creationId xmlns:a16="http://schemas.microsoft.com/office/drawing/2014/main" id="{94591017-2BA6-471E-A31F-BF10E6E46965}"/>
              </a:ext>
            </a:extLst>
          </p:cNvPr>
          <p:cNvSpPr/>
          <p:nvPr/>
        </p:nvSpPr>
        <p:spPr>
          <a:xfrm>
            <a:off x="3575752" y="2858421"/>
            <a:ext cx="2039955" cy="308014"/>
          </a:xfrm>
          <a:prstGeom prst="roundRect">
            <a:avLst/>
          </a:prstGeom>
          <a:solidFill>
            <a:schemeClr val="bg2"/>
          </a:solidFill>
          <a:ln w="3175">
            <a:solidFill>
              <a:schemeClr val="accent1"/>
            </a:solidFill>
          </a:ln>
        </p:spPr>
        <p:txBody>
          <a:bodyPr wrap="square" rtlCol="0" anchor="ctr" anchorCtr="0">
            <a:noAutofit/>
          </a:bodyPr>
          <a:lstStyle/>
          <a:p>
            <a:pPr algn="ctr" defTabSz="309548">
              <a:defRPr/>
            </a:pPr>
            <a:r>
              <a:rPr lang="en-US" sz="900" b="1" dirty="0">
                <a:solidFill>
                  <a:srgbClr val="004278"/>
                </a:solidFill>
                <a:latin typeface="Century Gothic"/>
                <a:cs typeface="Arial" panose="020B0604020202020204" pitchFamily="34" charset="0"/>
              </a:rPr>
              <a:t>Marketing Catalogue</a:t>
            </a:r>
          </a:p>
        </p:txBody>
      </p:sp>
      <p:sp>
        <p:nvSpPr>
          <p:cNvPr id="234" name="Rounded Rectangle 19">
            <a:extLst>
              <a:ext uri="{FF2B5EF4-FFF2-40B4-BE49-F238E27FC236}">
                <a16:creationId xmlns:a16="http://schemas.microsoft.com/office/drawing/2014/main" id="{94591017-2BA6-471E-A31F-BF10E6E46965}"/>
              </a:ext>
            </a:extLst>
          </p:cNvPr>
          <p:cNvSpPr/>
          <p:nvPr/>
        </p:nvSpPr>
        <p:spPr>
          <a:xfrm>
            <a:off x="3575752" y="3237756"/>
            <a:ext cx="2039955" cy="307800"/>
          </a:xfrm>
          <a:prstGeom prst="roundRect">
            <a:avLst/>
          </a:prstGeom>
          <a:solidFill>
            <a:schemeClr val="bg2"/>
          </a:solidFill>
          <a:ln w="3175">
            <a:solidFill>
              <a:schemeClr val="accent1"/>
            </a:solidFill>
          </a:ln>
        </p:spPr>
        <p:txBody>
          <a:bodyPr wrap="square" rtlCol="0" anchor="ctr" anchorCtr="0">
            <a:noAutofit/>
          </a:bodyPr>
          <a:lstStyle/>
          <a:p>
            <a:pPr algn="ctr" defTabSz="309548">
              <a:defRPr/>
            </a:pPr>
            <a:r>
              <a:rPr lang="en-US" sz="900" b="1" dirty="0">
                <a:solidFill>
                  <a:srgbClr val="004278"/>
                </a:solidFill>
                <a:latin typeface="Century Gothic"/>
                <a:cs typeface="Arial" panose="020B0604020202020204" pitchFamily="34" charset="0"/>
              </a:rPr>
              <a:t>Workflow</a:t>
            </a:r>
          </a:p>
        </p:txBody>
      </p:sp>
      <p:sp>
        <p:nvSpPr>
          <p:cNvPr id="235" name="Rounded Rectangle 19">
            <a:extLst>
              <a:ext uri="{FF2B5EF4-FFF2-40B4-BE49-F238E27FC236}">
                <a16:creationId xmlns:a16="http://schemas.microsoft.com/office/drawing/2014/main" id="{94591017-2BA6-471E-A31F-BF10E6E46965}"/>
              </a:ext>
            </a:extLst>
          </p:cNvPr>
          <p:cNvSpPr/>
          <p:nvPr/>
        </p:nvSpPr>
        <p:spPr>
          <a:xfrm>
            <a:off x="1175401" y="2098454"/>
            <a:ext cx="1520891" cy="1107003"/>
          </a:xfrm>
          <a:prstGeom prst="roundRect">
            <a:avLst/>
          </a:prstGeom>
          <a:noFill/>
          <a:ln w="12700" cap="flat">
            <a:no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a:solidFill>
                <a:srgbClr val="004278"/>
              </a:solidFill>
              <a:latin typeface="Arial" panose="020B0604020202020204" pitchFamily="34" charset="0"/>
              <a:cs typeface="Arial" panose="020B0604020202020204" pitchFamily="34" charset="0"/>
            </a:endParaRPr>
          </a:p>
        </p:txBody>
      </p:sp>
      <p:sp>
        <p:nvSpPr>
          <p:cNvPr id="154" name="Rounded Rectangle 19">
            <a:extLst>
              <a:ext uri="{FF2B5EF4-FFF2-40B4-BE49-F238E27FC236}">
                <a16:creationId xmlns:a16="http://schemas.microsoft.com/office/drawing/2014/main" id="{94591017-2BA6-471E-A31F-BF10E6E46965}"/>
              </a:ext>
            </a:extLst>
          </p:cNvPr>
          <p:cNvSpPr/>
          <p:nvPr/>
        </p:nvSpPr>
        <p:spPr>
          <a:xfrm>
            <a:off x="5801065" y="2097985"/>
            <a:ext cx="1784250" cy="1596224"/>
          </a:xfrm>
          <a:prstGeom prst="roundRect">
            <a:avLst>
              <a:gd name="adj" fmla="val 4775"/>
            </a:avLst>
          </a:prstGeom>
          <a:solidFill>
            <a:srgbClr val="819EBA"/>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a:solidFill>
                <a:srgbClr val="004278"/>
              </a:solidFill>
              <a:latin typeface="Arial" panose="020B0604020202020204" pitchFamily="34" charset="0"/>
              <a:cs typeface="Arial" panose="020B0604020202020204" pitchFamily="34" charset="0"/>
            </a:endParaRPr>
          </a:p>
        </p:txBody>
      </p:sp>
      <p:sp>
        <p:nvSpPr>
          <p:cNvPr id="238" name="Rounded Rectangle 19">
            <a:extLst>
              <a:ext uri="{FF2B5EF4-FFF2-40B4-BE49-F238E27FC236}">
                <a16:creationId xmlns:a16="http://schemas.microsoft.com/office/drawing/2014/main" id="{94591017-2BA6-471E-A31F-BF10E6E46965}"/>
              </a:ext>
            </a:extLst>
          </p:cNvPr>
          <p:cNvSpPr/>
          <p:nvPr/>
        </p:nvSpPr>
        <p:spPr>
          <a:xfrm>
            <a:off x="6434922" y="2159707"/>
            <a:ext cx="675287" cy="180839"/>
          </a:xfrm>
          <a:prstGeom prst="roundRect">
            <a:avLst/>
          </a:prstGeom>
          <a:noFill/>
          <a:ln w="12700" cap="flat">
            <a:no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a:solidFill>
                  <a:srgbClr val="004278"/>
                </a:solidFill>
                <a:latin typeface="Century Gothic"/>
                <a:cs typeface="Arial" panose="020B0604020202020204" pitchFamily="34" charset="0"/>
              </a:rPr>
              <a:t>Servicing</a:t>
            </a:r>
            <a:endParaRPr lang="en-US" sz="900" b="1" kern="0">
              <a:solidFill>
                <a:srgbClr val="004278"/>
              </a:solidFill>
              <a:latin typeface="Century Gothic"/>
              <a:cs typeface="Arial" panose="020B0604020202020204" pitchFamily="34" charset="0"/>
            </a:endParaRPr>
          </a:p>
        </p:txBody>
      </p:sp>
      <p:sp>
        <p:nvSpPr>
          <p:cNvPr id="239" name="Rounded Rectangle 19">
            <a:extLst>
              <a:ext uri="{FF2B5EF4-FFF2-40B4-BE49-F238E27FC236}">
                <a16:creationId xmlns:a16="http://schemas.microsoft.com/office/drawing/2014/main" id="{94591017-2BA6-471E-A31F-BF10E6E46965}"/>
              </a:ext>
            </a:extLst>
          </p:cNvPr>
          <p:cNvSpPr/>
          <p:nvPr/>
        </p:nvSpPr>
        <p:spPr>
          <a:xfrm>
            <a:off x="1894733" y="2824163"/>
            <a:ext cx="1083138" cy="209661"/>
          </a:xfrm>
          <a:prstGeom prst="roundRect">
            <a:avLst/>
          </a:prstGeom>
          <a:noFill/>
          <a:ln w="12700" cap="flat">
            <a:no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dirty="0">
                <a:solidFill>
                  <a:srgbClr val="004278"/>
                </a:solidFill>
                <a:latin typeface="Century Gothic"/>
                <a:cs typeface="Arial" panose="020B0604020202020204" pitchFamily="34" charset="0"/>
              </a:rPr>
              <a:t>Sales</a:t>
            </a:r>
            <a:endParaRPr lang="en-US" sz="900" b="1" kern="0" dirty="0">
              <a:solidFill>
                <a:srgbClr val="004278"/>
              </a:solidFill>
              <a:latin typeface="Century Gothic"/>
              <a:cs typeface="Arial" panose="020B0604020202020204" pitchFamily="34" charset="0"/>
            </a:endParaRPr>
          </a:p>
        </p:txBody>
      </p:sp>
      <p:sp>
        <p:nvSpPr>
          <p:cNvPr id="240" name="Rounded Rectangle 19">
            <a:extLst>
              <a:ext uri="{FF2B5EF4-FFF2-40B4-BE49-F238E27FC236}">
                <a16:creationId xmlns:a16="http://schemas.microsoft.com/office/drawing/2014/main" id="{94591017-2BA6-471E-A31F-BF10E6E46965}"/>
              </a:ext>
            </a:extLst>
          </p:cNvPr>
          <p:cNvSpPr/>
          <p:nvPr/>
        </p:nvSpPr>
        <p:spPr>
          <a:xfrm>
            <a:off x="2056559" y="2139961"/>
            <a:ext cx="776153" cy="162995"/>
          </a:xfrm>
          <a:prstGeom prst="roundRect">
            <a:avLst/>
          </a:prstGeom>
          <a:noFill/>
          <a:ln w="12700" cap="flat">
            <a:no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a:solidFill>
                  <a:srgbClr val="004278"/>
                </a:solidFill>
                <a:latin typeface="Century Gothic"/>
                <a:cs typeface="Arial" panose="020B0604020202020204" pitchFamily="34" charset="0"/>
              </a:rPr>
              <a:t>Marketing</a:t>
            </a:r>
            <a:endParaRPr lang="en-US" sz="900" b="1" kern="0">
              <a:solidFill>
                <a:srgbClr val="004278"/>
              </a:solidFill>
              <a:latin typeface="Century Gothic"/>
              <a:cs typeface="Arial" panose="020B0604020202020204" pitchFamily="34" charset="0"/>
            </a:endParaRPr>
          </a:p>
        </p:txBody>
      </p:sp>
      <p:sp>
        <p:nvSpPr>
          <p:cNvPr id="241" name="TextBox 240">
            <a:extLst>
              <a:ext uri="{FF2B5EF4-FFF2-40B4-BE49-F238E27FC236}">
                <a16:creationId xmlns:a16="http://schemas.microsoft.com/office/drawing/2014/main" id="{98702AC7-9443-46BE-A638-09B14D08670E}"/>
              </a:ext>
            </a:extLst>
          </p:cNvPr>
          <p:cNvSpPr txBox="1"/>
          <p:nvPr/>
        </p:nvSpPr>
        <p:spPr>
          <a:xfrm>
            <a:off x="3575752" y="2479299"/>
            <a:ext cx="2035617" cy="307800"/>
          </a:xfrm>
          <a:prstGeom prst="roundRect">
            <a:avLst/>
          </a:prstGeom>
          <a:solidFill>
            <a:schemeClr val="bg2"/>
          </a:solidFill>
          <a:ln w="3175">
            <a:solidFill>
              <a:schemeClr val="accent1"/>
            </a:solidFill>
          </a:ln>
        </p:spPr>
        <p:txBody>
          <a:bodyPr wrap="square" rtlCol="0" anchor="ctr" anchorCtr="0">
            <a:noAutofit/>
          </a:bodyPr>
          <a:lstStyle/>
          <a:p>
            <a:pPr algn="ctr" defTabSz="309548">
              <a:defRPr/>
            </a:pPr>
            <a:r>
              <a:rPr lang="en-US" sz="900" b="1" dirty="0">
                <a:solidFill>
                  <a:srgbClr val="004278"/>
                </a:solidFill>
                <a:latin typeface="Century Gothic"/>
                <a:cs typeface="Arial" panose="020B0604020202020204" pitchFamily="34" charset="0"/>
              </a:rPr>
              <a:t>Engagement Decision Engine</a:t>
            </a:r>
          </a:p>
        </p:txBody>
      </p:sp>
      <p:sp>
        <p:nvSpPr>
          <p:cNvPr id="4" name="Rounded Rectangle 3"/>
          <p:cNvSpPr/>
          <p:nvPr/>
        </p:nvSpPr>
        <p:spPr>
          <a:xfrm>
            <a:off x="1802563" y="4769659"/>
            <a:ext cx="5638376" cy="263651"/>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GB" sz="1500" dirty="0">
                <a:solidFill>
                  <a:prstClr val="white"/>
                </a:solidFill>
                <a:latin typeface="Century Gothic"/>
              </a:rPr>
              <a:t>Core banking engine [T24 R12]</a:t>
            </a:r>
          </a:p>
        </p:txBody>
      </p:sp>
      <p:sp>
        <p:nvSpPr>
          <p:cNvPr id="226" name="TextBox 225"/>
          <p:cNvSpPr txBox="1"/>
          <p:nvPr/>
        </p:nvSpPr>
        <p:spPr>
          <a:xfrm>
            <a:off x="1630626" y="607016"/>
            <a:ext cx="480043"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Mobile</a:t>
            </a:r>
          </a:p>
          <a:p>
            <a:pPr algn="ctr" defTabSz="619125" hangingPunct="0">
              <a:defRPr/>
            </a:pPr>
            <a:r>
              <a:rPr lang="en-GB" sz="788" dirty="0">
                <a:solidFill>
                  <a:srgbClr val="003E75"/>
                </a:solidFill>
                <a:latin typeface="Century Gothic"/>
                <a:cs typeface="Arial" panose="020B0604020202020204" pitchFamily="34" charset="0"/>
                <a:sym typeface="Helvetica Light"/>
              </a:rPr>
              <a:t>secured</a:t>
            </a:r>
            <a:endParaRPr lang="en-GB" sz="1050" dirty="0">
              <a:solidFill>
                <a:srgbClr val="003E75"/>
              </a:solidFill>
              <a:latin typeface="Century Gothic"/>
              <a:cs typeface="Arial" panose="020B0604020202020204" pitchFamily="34" charset="0"/>
              <a:sym typeface="Helvetica Light"/>
            </a:endParaRPr>
          </a:p>
        </p:txBody>
      </p:sp>
      <p:grpSp>
        <p:nvGrpSpPr>
          <p:cNvPr id="229" name="Group 228"/>
          <p:cNvGrpSpPr>
            <a:grpSpLocks noChangeAspect="1"/>
          </p:cNvGrpSpPr>
          <p:nvPr/>
        </p:nvGrpSpPr>
        <p:grpSpPr bwMode="auto">
          <a:xfrm flipH="1">
            <a:off x="1799210" y="820965"/>
            <a:ext cx="125211" cy="234012"/>
            <a:chOff x="-2" y="2"/>
            <a:chExt cx="1374" cy="2609"/>
          </a:xfrm>
          <a:solidFill>
            <a:schemeClr val="accent1"/>
          </a:solidFill>
        </p:grpSpPr>
        <p:sp>
          <p:nvSpPr>
            <p:cNvPr id="230" name="Oval 5"/>
            <p:cNvSpPr>
              <a:spLocks noChangeArrowheads="1"/>
            </p:cNvSpPr>
            <p:nvPr/>
          </p:nvSpPr>
          <p:spPr bwMode="auto">
            <a:xfrm>
              <a:off x="631" y="2345"/>
              <a:ext cx="108" cy="1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36" name="Freeform 6"/>
            <p:cNvSpPr>
              <a:spLocks noEditPoints="1"/>
            </p:cNvSpPr>
            <p:nvPr/>
          </p:nvSpPr>
          <p:spPr bwMode="auto">
            <a:xfrm>
              <a:off x="-2" y="2"/>
              <a:ext cx="1374" cy="2609"/>
            </a:xfrm>
            <a:custGeom>
              <a:avLst/>
              <a:gdLst>
                <a:gd name="T0" fmla="*/ 595 w 671"/>
                <a:gd name="T1" fmla="*/ 0 h 1275"/>
                <a:gd name="T2" fmla="*/ 76 w 671"/>
                <a:gd name="T3" fmla="*/ 0 h 1275"/>
                <a:gd name="T4" fmla="*/ 0 w 671"/>
                <a:gd name="T5" fmla="*/ 88 h 1275"/>
                <a:gd name="T6" fmla="*/ 0 w 671"/>
                <a:gd name="T7" fmla="*/ 1187 h 1275"/>
                <a:gd name="T8" fmla="*/ 76 w 671"/>
                <a:gd name="T9" fmla="*/ 1275 h 1275"/>
                <a:gd name="T10" fmla="*/ 595 w 671"/>
                <a:gd name="T11" fmla="*/ 1275 h 1275"/>
                <a:gd name="T12" fmla="*/ 671 w 671"/>
                <a:gd name="T13" fmla="*/ 1187 h 1275"/>
                <a:gd name="T14" fmla="*/ 671 w 671"/>
                <a:gd name="T15" fmla="*/ 88 h 1275"/>
                <a:gd name="T16" fmla="*/ 595 w 671"/>
                <a:gd name="T17" fmla="*/ 0 h 1275"/>
                <a:gd name="T18" fmla="*/ 76 w 671"/>
                <a:gd name="T19" fmla="*/ 38 h 1275"/>
                <a:gd name="T20" fmla="*/ 595 w 671"/>
                <a:gd name="T21" fmla="*/ 38 h 1275"/>
                <a:gd name="T22" fmla="*/ 633 w 671"/>
                <a:gd name="T23" fmla="*/ 88 h 1275"/>
                <a:gd name="T24" fmla="*/ 633 w 671"/>
                <a:gd name="T25" fmla="*/ 110 h 1275"/>
                <a:gd name="T26" fmla="*/ 38 w 671"/>
                <a:gd name="T27" fmla="*/ 110 h 1275"/>
                <a:gd name="T28" fmla="*/ 38 w 671"/>
                <a:gd name="T29" fmla="*/ 88 h 1275"/>
                <a:gd name="T30" fmla="*/ 76 w 671"/>
                <a:gd name="T31" fmla="*/ 38 h 1275"/>
                <a:gd name="T32" fmla="*/ 633 w 671"/>
                <a:gd name="T33" fmla="*/ 148 h 1275"/>
                <a:gd name="T34" fmla="*/ 633 w 671"/>
                <a:gd name="T35" fmla="*/ 1071 h 1275"/>
                <a:gd name="T36" fmla="*/ 38 w 671"/>
                <a:gd name="T37" fmla="*/ 1071 h 1275"/>
                <a:gd name="T38" fmla="*/ 38 w 671"/>
                <a:gd name="T39" fmla="*/ 148 h 1275"/>
                <a:gd name="T40" fmla="*/ 633 w 671"/>
                <a:gd name="T41" fmla="*/ 148 h 1275"/>
                <a:gd name="T42" fmla="*/ 595 w 671"/>
                <a:gd name="T43" fmla="*/ 1237 h 1275"/>
                <a:gd name="T44" fmla="*/ 76 w 671"/>
                <a:gd name="T45" fmla="*/ 1237 h 1275"/>
                <a:gd name="T46" fmla="*/ 38 w 671"/>
                <a:gd name="T47" fmla="*/ 1187 h 1275"/>
                <a:gd name="T48" fmla="*/ 38 w 671"/>
                <a:gd name="T49" fmla="*/ 1109 h 1275"/>
                <a:gd name="T50" fmla="*/ 633 w 671"/>
                <a:gd name="T51" fmla="*/ 1109 h 1275"/>
                <a:gd name="T52" fmla="*/ 633 w 671"/>
                <a:gd name="T53" fmla="*/ 1187 h 1275"/>
                <a:gd name="T54" fmla="*/ 595 w 671"/>
                <a:gd name="T55" fmla="*/ 1237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1275">
                  <a:moveTo>
                    <a:pt x="595" y="0"/>
                  </a:moveTo>
                  <a:cubicBezTo>
                    <a:pt x="76" y="0"/>
                    <a:pt x="76" y="0"/>
                    <a:pt x="76" y="0"/>
                  </a:cubicBezTo>
                  <a:cubicBezTo>
                    <a:pt x="34" y="0"/>
                    <a:pt x="0" y="40"/>
                    <a:pt x="0" y="88"/>
                  </a:cubicBezTo>
                  <a:cubicBezTo>
                    <a:pt x="0" y="1187"/>
                    <a:pt x="0" y="1187"/>
                    <a:pt x="0" y="1187"/>
                  </a:cubicBezTo>
                  <a:cubicBezTo>
                    <a:pt x="0" y="1236"/>
                    <a:pt x="34" y="1275"/>
                    <a:pt x="76" y="1275"/>
                  </a:cubicBezTo>
                  <a:cubicBezTo>
                    <a:pt x="595" y="1275"/>
                    <a:pt x="595" y="1275"/>
                    <a:pt x="595" y="1275"/>
                  </a:cubicBezTo>
                  <a:cubicBezTo>
                    <a:pt x="637" y="1275"/>
                    <a:pt x="671" y="1236"/>
                    <a:pt x="671" y="1187"/>
                  </a:cubicBezTo>
                  <a:cubicBezTo>
                    <a:pt x="671" y="88"/>
                    <a:pt x="671" y="88"/>
                    <a:pt x="671" y="88"/>
                  </a:cubicBezTo>
                  <a:cubicBezTo>
                    <a:pt x="671" y="40"/>
                    <a:pt x="637" y="0"/>
                    <a:pt x="595" y="0"/>
                  </a:cubicBezTo>
                  <a:close/>
                  <a:moveTo>
                    <a:pt x="76" y="38"/>
                  </a:moveTo>
                  <a:cubicBezTo>
                    <a:pt x="595" y="38"/>
                    <a:pt x="595" y="38"/>
                    <a:pt x="595" y="38"/>
                  </a:cubicBezTo>
                  <a:cubicBezTo>
                    <a:pt x="616" y="38"/>
                    <a:pt x="633" y="61"/>
                    <a:pt x="633" y="88"/>
                  </a:cubicBezTo>
                  <a:cubicBezTo>
                    <a:pt x="633" y="110"/>
                    <a:pt x="633" y="110"/>
                    <a:pt x="633" y="110"/>
                  </a:cubicBezTo>
                  <a:cubicBezTo>
                    <a:pt x="38" y="110"/>
                    <a:pt x="38" y="110"/>
                    <a:pt x="38" y="110"/>
                  </a:cubicBezTo>
                  <a:cubicBezTo>
                    <a:pt x="38" y="88"/>
                    <a:pt x="38" y="88"/>
                    <a:pt x="38" y="88"/>
                  </a:cubicBezTo>
                  <a:cubicBezTo>
                    <a:pt x="38" y="61"/>
                    <a:pt x="56" y="38"/>
                    <a:pt x="76" y="38"/>
                  </a:cubicBezTo>
                  <a:close/>
                  <a:moveTo>
                    <a:pt x="633" y="148"/>
                  </a:moveTo>
                  <a:cubicBezTo>
                    <a:pt x="633" y="1071"/>
                    <a:pt x="633" y="1071"/>
                    <a:pt x="633" y="1071"/>
                  </a:cubicBezTo>
                  <a:cubicBezTo>
                    <a:pt x="38" y="1071"/>
                    <a:pt x="38" y="1071"/>
                    <a:pt x="38" y="1071"/>
                  </a:cubicBezTo>
                  <a:cubicBezTo>
                    <a:pt x="38" y="148"/>
                    <a:pt x="38" y="148"/>
                    <a:pt x="38" y="148"/>
                  </a:cubicBezTo>
                  <a:lnTo>
                    <a:pt x="633" y="148"/>
                  </a:lnTo>
                  <a:close/>
                  <a:moveTo>
                    <a:pt x="595" y="1237"/>
                  </a:moveTo>
                  <a:cubicBezTo>
                    <a:pt x="76" y="1237"/>
                    <a:pt x="76" y="1237"/>
                    <a:pt x="76" y="1237"/>
                  </a:cubicBezTo>
                  <a:cubicBezTo>
                    <a:pt x="56" y="1237"/>
                    <a:pt x="38" y="1214"/>
                    <a:pt x="38" y="1187"/>
                  </a:cubicBezTo>
                  <a:cubicBezTo>
                    <a:pt x="38" y="1109"/>
                    <a:pt x="38" y="1109"/>
                    <a:pt x="38" y="1109"/>
                  </a:cubicBezTo>
                  <a:cubicBezTo>
                    <a:pt x="633" y="1109"/>
                    <a:pt x="633" y="1109"/>
                    <a:pt x="633" y="1109"/>
                  </a:cubicBezTo>
                  <a:cubicBezTo>
                    <a:pt x="633" y="1187"/>
                    <a:pt x="633" y="1187"/>
                    <a:pt x="633" y="1187"/>
                  </a:cubicBezTo>
                  <a:cubicBezTo>
                    <a:pt x="633" y="1214"/>
                    <a:pt x="616" y="1237"/>
                    <a:pt x="595" y="1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223" name="TextBox 222"/>
          <p:cNvSpPr txBox="1"/>
          <p:nvPr/>
        </p:nvSpPr>
        <p:spPr>
          <a:xfrm>
            <a:off x="2494449" y="607016"/>
            <a:ext cx="539895"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Internet</a:t>
            </a:r>
          </a:p>
          <a:p>
            <a:pPr algn="ctr" defTabSz="619125" hangingPunct="0">
              <a:defRPr/>
            </a:pPr>
            <a:r>
              <a:rPr lang="en-GB" sz="788" dirty="0">
                <a:solidFill>
                  <a:srgbClr val="003E75"/>
                </a:solidFill>
                <a:latin typeface="Century Gothic"/>
                <a:cs typeface="Arial" panose="020B0604020202020204" pitchFamily="34" charset="0"/>
                <a:sym typeface="Helvetica Light"/>
              </a:rPr>
              <a:t>secured</a:t>
            </a:r>
            <a:endParaRPr lang="en-GB" sz="1050" dirty="0">
              <a:solidFill>
                <a:srgbClr val="003E75"/>
              </a:solidFill>
              <a:latin typeface="Century Gothic"/>
              <a:cs typeface="Arial" panose="020B0604020202020204" pitchFamily="34" charset="0"/>
              <a:sym typeface="Helvetica Light"/>
            </a:endParaRPr>
          </a:p>
        </p:txBody>
      </p:sp>
      <p:sp>
        <p:nvSpPr>
          <p:cNvPr id="225" name="Freeform 10"/>
          <p:cNvSpPr>
            <a:spLocks noEditPoints="1"/>
          </p:cNvSpPr>
          <p:nvPr/>
        </p:nvSpPr>
        <p:spPr bwMode="auto">
          <a:xfrm>
            <a:off x="2618221" y="820965"/>
            <a:ext cx="252408" cy="239067"/>
          </a:xfrm>
          <a:custGeom>
            <a:avLst/>
            <a:gdLst>
              <a:gd name="T0" fmla="*/ 1114 w 1242"/>
              <a:gd name="T1" fmla="*/ 496 h 1228"/>
              <a:gd name="T2" fmla="*/ 984 w 1242"/>
              <a:gd name="T3" fmla="*/ 541 h 1228"/>
              <a:gd name="T4" fmla="*/ 1010 w 1242"/>
              <a:gd name="T5" fmla="*/ 263 h 1228"/>
              <a:gd name="T6" fmla="*/ 786 w 1242"/>
              <a:gd name="T7" fmla="*/ 16 h 1228"/>
              <a:gd name="T8" fmla="*/ 582 w 1242"/>
              <a:gd name="T9" fmla="*/ 326 h 1228"/>
              <a:gd name="T10" fmla="*/ 72 w 1242"/>
              <a:gd name="T11" fmla="*/ 616 h 1228"/>
              <a:gd name="T12" fmla="*/ 187 w 1242"/>
              <a:gd name="T13" fmla="*/ 1202 h 1228"/>
              <a:gd name="T14" fmla="*/ 477 w 1242"/>
              <a:gd name="T15" fmla="*/ 1181 h 1228"/>
              <a:gd name="T16" fmla="*/ 765 w 1242"/>
              <a:gd name="T17" fmla="*/ 570 h 1228"/>
              <a:gd name="T18" fmla="*/ 715 w 1242"/>
              <a:gd name="T19" fmla="*/ 124 h 1228"/>
              <a:gd name="T20" fmla="*/ 909 w 1242"/>
              <a:gd name="T21" fmla="*/ 54 h 1228"/>
              <a:gd name="T22" fmla="*/ 908 w 1242"/>
              <a:gd name="T23" fmla="*/ 398 h 1228"/>
              <a:gd name="T24" fmla="*/ 973 w 1242"/>
              <a:gd name="T25" fmla="*/ 574 h 1228"/>
              <a:gd name="T26" fmla="*/ 1242 w 1242"/>
              <a:gd name="T27" fmla="*/ 308 h 1228"/>
              <a:gd name="T28" fmla="*/ 326 w 1242"/>
              <a:gd name="T29" fmla="*/ 385 h 1228"/>
              <a:gd name="T30" fmla="*/ 567 w 1242"/>
              <a:gd name="T31" fmla="*/ 358 h 1228"/>
              <a:gd name="T32" fmla="*/ 494 w 1242"/>
              <a:gd name="T33" fmla="*/ 433 h 1228"/>
              <a:gd name="T34" fmla="*/ 457 w 1242"/>
              <a:gd name="T35" fmla="*/ 590 h 1228"/>
              <a:gd name="T36" fmla="*/ 163 w 1242"/>
              <a:gd name="T37" fmla="*/ 531 h 1228"/>
              <a:gd name="T38" fmla="*/ 552 w 1242"/>
              <a:gd name="T39" fmla="*/ 482 h 1228"/>
              <a:gd name="T40" fmla="*/ 507 w 1242"/>
              <a:gd name="T41" fmla="*/ 568 h 1228"/>
              <a:gd name="T42" fmla="*/ 552 w 1242"/>
              <a:gd name="T43" fmla="*/ 482 h 1228"/>
              <a:gd name="T44" fmla="*/ 512 w 1242"/>
              <a:gd name="T45" fmla="*/ 463 h 1228"/>
              <a:gd name="T46" fmla="*/ 475 w 1242"/>
              <a:gd name="T47" fmla="*/ 553 h 1228"/>
              <a:gd name="T48" fmla="*/ 460 w 1242"/>
              <a:gd name="T49" fmla="*/ 1150 h 1228"/>
              <a:gd name="T50" fmla="*/ 55 w 1242"/>
              <a:gd name="T51" fmla="*/ 959 h 1228"/>
              <a:gd name="T52" fmla="*/ 143 w 1242"/>
              <a:gd name="T53" fmla="*/ 560 h 1228"/>
              <a:gd name="T54" fmla="*/ 682 w 1242"/>
              <a:gd name="T55" fmla="*/ 904 h 1228"/>
              <a:gd name="T56" fmla="*/ 731 w 1242"/>
              <a:gd name="T57" fmla="*/ 576 h 1228"/>
              <a:gd name="T58" fmla="*/ 458 w 1242"/>
              <a:gd name="T59" fmla="*/ 670 h 1228"/>
              <a:gd name="T60" fmla="*/ 495 w 1242"/>
              <a:gd name="T61" fmla="*/ 605 h 1228"/>
              <a:gd name="T62" fmla="*/ 587 w 1242"/>
              <a:gd name="T63" fmla="*/ 477 h 1228"/>
              <a:gd name="T64" fmla="*/ 599 w 1242"/>
              <a:gd name="T65" fmla="*/ 37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2" h="1228">
                <a:moveTo>
                  <a:pt x="1210" y="293"/>
                </a:moveTo>
                <a:cubicBezTo>
                  <a:pt x="1114" y="496"/>
                  <a:pt x="1114" y="496"/>
                  <a:pt x="1114" y="496"/>
                </a:cubicBezTo>
                <a:cubicBezTo>
                  <a:pt x="1110" y="505"/>
                  <a:pt x="1070" y="582"/>
                  <a:pt x="988" y="543"/>
                </a:cubicBezTo>
                <a:cubicBezTo>
                  <a:pt x="984" y="541"/>
                  <a:pt x="984" y="541"/>
                  <a:pt x="984" y="541"/>
                </a:cubicBezTo>
                <a:cubicBezTo>
                  <a:pt x="901" y="502"/>
                  <a:pt x="935" y="422"/>
                  <a:pt x="939" y="413"/>
                </a:cubicBezTo>
                <a:cubicBezTo>
                  <a:pt x="1010" y="263"/>
                  <a:pt x="1010" y="263"/>
                  <a:pt x="1010" y="263"/>
                </a:cubicBezTo>
                <a:cubicBezTo>
                  <a:pt x="1053" y="173"/>
                  <a:pt x="1014" y="65"/>
                  <a:pt x="924" y="23"/>
                </a:cubicBezTo>
                <a:cubicBezTo>
                  <a:pt x="881" y="2"/>
                  <a:pt x="832" y="0"/>
                  <a:pt x="786" y="16"/>
                </a:cubicBezTo>
                <a:cubicBezTo>
                  <a:pt x="741" y="32"/>
                  <a:pt x="704" y="65"/>
                  <a:pt x="684" y="109"/>
                </a:cubicBezTo>
                <a:cubicBezTo>
                  <a:pt x="582" y="326"/>
                  <a:pt x="582" y="326"/>
                  <a:pt x="582" y="326"/>
                </a:cubicBezTo>
                <a:cubicBezTo>
                  <a:pt x="499" y="293"/>
                  <a:pt x="403" y="303"/>
                  <a:pt x="309" y="354"/>
                </a:cubicBezTo>
                <a:cubicBezTo>
                  <a:pt x="211" y="408"/>
                  <a:pt x="127" y="501"/>
                  <a:pt x="72" y="616"/>
                </a:cubicBezTo>
                <a:cubicBezTo>
                  <a:pt x="18" y="731"/>
                  <a:pt x="0" y="855"/>
                  <a:pt x="20" y="965"/>
                </a:cubicBezTo>
                <a:cubicBezTo>
                  <a:pt x="42" y="1077"/>
                  <a:pt x="101" y="1161"/>
                  <a:pt x="187" y="1202"/>
                </a:cubicBezTo>
                <a:cubicBezTo>
                  <a:pt x="224" y="1220"/>
                  <a:pt x="264" y="1228"/>
                  <a:pt x="305" y="1228"/>
                </a:cubicBezTo>
                <a:cubicBezTo>
                  <a:pt x="361" y="1228"/>
                  <a:pt x="419" y="1212"/>
                  <a:pt x="477" y="1181"/>
                </a:cubicBezTo>
                <a:cubicBezTo>
                  <a:pt x="575" y="1127"/>
                  <a:pt x="659" y="1034"/>
                  <a:pt x="713" y="919"/>
                </a:cubicBezTo>
                <a:cubicBezTo>
                  <a:pt x="768" y="804"/>
                  <a:pt x="786" y="680"/>
                  <a:pt x="765" y="570"/>
                </a:cubicBezTo>
                <a:cubicBezTo>
                  <a:pt x="745" y="465"/>
                  <a:pt x="692" y="384"/>
                  <a:pt x="614" y="341"/>
                </a:cubicBezTo>
                <a:cubicBezTo>
                  <a:pt x="715" y="124"/>
                  <a:pt x="715" y="124"/>
                  <a:pt x="715" y="124"/>
                </a:cubicBezTo>
                <a:cubicBezTo>
                  <a:pt x="732" y="88"/>
                  <a:pt x="761" y="62"/>
                  <a:pt x="798" y="49"/>
                </a:cubicBezTo>
                <a:cubicBezTo>
                  <a:pt x="835" y="36"/>
                  <a:pt x="874" y="38"/>
                  <a:pt x="909" y="54"/>
                </a:cubicBezTo>
                <a:cubicBezTo>
                  <a:pt x="982" y="88"/>
                  <a:pt x="1013" y="175"/>
                  <a:pt x="979" y="248"/>
                </a:cubicBezTo>
                <a:cubicBezTo>
                  <a:pt x="908" y="398"/>
                  <a:pt x="908" y="398"/>
                  <a:pt x="908" y="398"/>
                </a:cubicBezTo>
                <a:cubicBezTo>
                  <a:pt x="888" y="439"/>
                  <a:pt x="876" y="529"/>
                  <a:pt x="969" y="572"/>
                </a:cubicBezTo>
                <a:cubicBezTo>
                  <a:pt x="973" y="574"/>
                  <a:pt x="973" y="574"/>
                  <a:pt x="973" y="574"/>
                </a:cubicBezTo>
                <a:cubicBezTo>
                  <a:pt x="1065" y="618"/>
                  <a:pt x="1127" y="552"/>
                  <a:pt x="1146" y="511"/>
                </a:cubicBezTo>
                <a:cubicBezTo>
                  <a:pt x="1242" y="308"/>
                  <a:pt x="1242" y="308"/>
                  <a:pt x="1242" y="308"/>
                </a:cubicBezTo>
                <a:lnTo>
                  <a:pt x="1210" y="293"/>
                </a:lnTo>
                <a:close/>
                <a:moveTo>
                  <a:pt x="326" y="385"/>
                </a:moveTo>
                <a:cubicBezTo>
                  <a:pt x="378" y="356"/>
                  <a:pt x="431" y="342"/>
                  <a:pt x="481" y="342"/>
                </a:cubicBezTo>
                <a:cubicBezTo>
                  <a:pt x="511" y="342"/>
                  <a:pt x="540" y="347"/>
                  <a:pt x="567" y="358"/>
                </a:cubicBezTo>
                <a:cubicBezTo>
                  <a:pt x="536" y="423"/>
                  <a:pt x="536" y="423"/>
                  <a:pt x="536" y="423"/>
                </a:cubicBezTo>
                <a:cubicBezTo>
                  <a:pt x="523" y="421"/>
                  <a:pt x="508" y="425"/>
                  <a:pt x="494" y="433"/>
                </a:cubicBezTo>
                <a:cubicBezTo>
                  <a:pt x="476" y="444"/>
                  <a:pt x="460" y="462"/>
                  <a:pt x="450" y="484"/>
                </a:cubicBezTo>
                <a:cubicBezTo>
                  <a:pt x="431" y="525"/>
                  <a:pt x="435" y="568"/>
                  <a:pt x="457" y="590"/>
                </a:cubicBezTo>
                <a:cubicBezTo>
                  <a:pt x="426" y="655"/>
                  <a:pt x="426" y="655"/>
                  <a:pt x="426" y="655"/>
                </a:cubicBezTo>
                <a:cubicBezTo>
                  <a:pt x="163" y="531"/>
                  <a:pt x="163" y="531"/>
                  <a:pt x="163" y="531"/>
                </a:cubicBezTo>
                <a:cubicBezTo>
                  <a:pt x="209" y="469"/>
                  <a:pt x="264" y="419"/>
                  <a:pt x="326" y="385"/>
                </a:cubicBezTo>
                <a:close/>
                <a:moveTo>
                  <a:pt x="552" y="482"/>
                </a:moveTo>
                <a:cubicBezTo>
                  <a:pt x="554" y="496"/>
                  <a:pt x="551" y="513"/>
                  <a:pt x="544" y="528"/>
                </a:cubicBezTo>
                <a:cubicBezTo>
                  <a:pt x="534" y="549"/>
                  <a:pt x="520" y="562"/>
                  <a:pt x="507" y="568"/>
                </a:cubicBezTo>
                <a:cubicBezTo>
                  <a:pt x="551" y="475"/>
                  <a:pt x="551" y="475"/>
                  <a:pt x="551" y="475"/>
                </a:cubicBezTo>
                <a:cubicBezTo>
                  <a:pt x="551" y="477"/>
                  <a:pt x="552" y="480"/>
                  <a:pt x="552" y="482"/>
                </a:cubicBezTo>
                <a:close/>
                <a:moveTo>
                  <a:pt x="482" y="499"/>
                </a:moveTo>
                <a:cubicBezTo>
                  <a:pt x="489" y="483"/>
                  <a:pt x="500" y="470"/>
                  <a:pt x="512" y="463"/>
                </a:cubicBezTo>
                <a:cubicBezTo>
                  <a:pt x="514" y="462"/>
                  <a:pt x="516" y="461"/>
                  <a:pt x="519" y="460"/>
                </a:cubicBezTo>
                <a:cubicBezTo>
                  <a:pt x="475" y="553"/>
                  <a:pt x="475" y="553"/>
                  <a:pt x="475" y="553"/>
                </a:cubicBezTo>
                <a:cubicBezTo>
                  <a:pt x="471" y="539"/>
                  <a:pt x="472" y="520"/>
                  <a:pt x="482" y="499"/>
                </a:cubicBezTo>
                <a:close/>
                <a:moveTo>
                  <a:pt x="460" y="1150"/>
                </a:moveTo>
                <a:cubicBezTo>
                  <a:pt x="370" y="1199"/>
                  <a:pt x="279" y="1207"/>
                  <a:pt x="202" y="1171"/>
                </a:cubicBezTo>
                <a:cubicBezTo>
                  <a:pt x="126" y="1135"/>
                  <a:pt x="74" y="1059"/>
                  <a:pt x="55" y="959"/>
                </a:cubicBezTo>
                <a:cubicBezTo>
                  <a:pt x="35" y="856"/>
                  <a:pt x="53" y="740"/>
                  <a:pt x="104" y="631"/>
                </a:cubicBezTo>
                <a:cubicBezTo>
                  <a:pt x="116" y="606"/>
                  <a:pt x="129" y="583"/>
                  <a:pt x="143" y="560"/>
                </a:cubicBezTo>
                <a:cubicBezTo>
                  <a:pt x="711" y="829"/>
                  <a:pt x="711" y="829"/>
                  <a:pt x="711" y="829"/>
                </a:cubicBezTo>
                <a:cubicBezTo>
                  <a:pt x="703" y="854"/>
                  <a:pt x="693" y="879"/>
                  <a:pt x="682" y="904"/>
                </a:cubicBezTo>
                <a:cubicBezTo>
                  <a:pt x="630" y="1013"/>
                  <a:pt x="552" y="1100"/>
                  <a:pt x="460" y="1150"/>
                </a:cubicBezTo>
                <a:close/>
                <a:moveTo>
                  <a:pt x="731" y="576"/>
                </a:moveTo>
                <a:cubicBezTo>
                  <a:pt x="744" y="645"/>
                  <a:pt x="740" y="720"/>
                  <a:pt x="721" y="795"/>
                </a:cubicBezTo>
                <a:cubicBezTo>
                  <a:pt x="458" y="670"/>
                  <a:pt x="458" y="670"/>
                  <a:pt x="458" y="670"/>
                </a:cubicBezTo>
                <a:cubicBezTo>
                  <a:pt x="489" y="605"/>
                  <a:pt x="489" y="605"/>
                  <a:pt x="489" y="605"/>
                </a:cubicBezTo>
                <a:cubicBezTo>
                  <a:pt x="491" y="605"/>
                  <a:pt x="493" y="605"/>
                  <a:pt x="495" y="605"/>
                </a:cubicBezTo>
                <a:cubicBezTo>
                  <a:pt x="525" y="605"/>
                  <a:pt x="558" y="582"/>
                  <a:pt x="576" y="543"/>
                </a:cubicBezTo>
                <a:cubicBezTo>
                  <a:pt x="586" y="522"/>
                  <a:pt x="590" y="498"/>
                  <a:pt x="587" y="477"/>
                </a:cubicBezTo>
                <a:cubicBezTo>
                  <a:pt x="584" y="461"/>
                  <a:pt x="578" y="447"/>
                  <a:pt x="568" y="438"/>
                </a:cubicBezTo>
                <a:cubicBezTo>
                  <a:pt x="599" y="373"/>
                  <a:pt x="599" y="373"/>
                  <a:pt x="599" y="373"/>
                </a:cubicBezTo>
                <a:cubicBezTo>
                  <a:pt x="667" y="411"/>
                  <a:pt x="713" y="483"/>
                  <a:pt x="731" y="57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10" name="TextBox 209"/>
          <p:cNvSpPr txBox="1"/>
          <p:nvPr/>
        </p:nvSpPr>
        <p:spPr>
          <a:xfrm>
            <a:off x="3251967" y="598851"/>
            <a:ext cx="760983"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Call Centre</a:t>
            </a:r>
          </a:p>
        </p:txBody>
      </p:sp>
      <p:grpSp>
        <p:nvGrpSpPr>
          <p:cNvPr id="211" name="Group 210"/>
          <p:cNvGrpSpPr>
            <a:grpSpLocks noChangeAspect="1"/>
          </p:cNvGrpSpPr>
          <p:nvPr/>
        </p:nvGrpSpPr>
        <p:grpSpPr bwMode="auto">
          <a:xfrm>
            <a:off x="3509615" y="820967"/>
            <a:ext cx="213290" cy="238782"/>
            <a:chOff x="5" y="2"/>
            <a:chExt cx="2394" cy="2723"/>
          </a:xfrm>
          <a:solidFill>
            <a:schemeClr val="accent1"/>
          </a:solidFill>
        </p:grpSpPr>
        <p:sp>
          <p:nvSpPr>
            <p:cNvPr id="214" name="Freeform 14"/>
            <p:cNvSpPr>
              <a:spLocks noEditPoints="1"/>
            </p:cNvSpPr>
            <p:nvPr/>
          </p:nvSpPr>
          <p:spPr bwMode="auto">
            <a:xfrm>
              <a:off x="5" y="2"/>
              <a:ext cx="2394" cy="2723"/>
            </a:xfrm>
            <a:custGeom>
              <a:avLst/>
              <a:gdLst>
                <a:gd name="T0" fmla="*/ 1164 w 1171"/>
                <a:gd name="T1" fmla="*/ 903 h 1331"/>
                <a:gd name="T2" fmla="*/ 1164 w 1171"/>
                <a:gd name="T3" fmla="*/ 582 h 1331"/>
                <a:gd name="T4" fmla="*/ 582 w 1171"/>
                <a:gd name="T5" fmla="*/ 0 h 1331"/>
                <a:gd name="T6" fmla="*/ 0 w 1171"/>
                <a:gd name="T7" fmla="*/ 582 h 1331"/>
                <a:gd name="T8" fmla="*/ 0 w 1171"/>
                <a:gd name="T9" fmla="*/ 711 h 1331"/>
                <a:gd name="T10" fmla="*/ 39 w 1171"/>
                <a:gd name="T11" fmla="*/ 711 h 1331"/>
                <a:gd name="T12" fmla="*/ 39 w 1171"/>
                <a:gd name="T13" fmla="*/ 582 h 1331"/>
                <a:gd name="T14" fmla="*/ 582 w 1171"/>
                <a:gd name="T15" fmla="*/ 39 h 1331"/>
                <a:gd name="T16" fmla="*/ 1125 w 1171"/>
                <a:gd name="T17" fmla="*/ 582 h 1331"/>
                <a:gd name="T18" fmla="*/ 1125 w 1171"/>
                <a:gd name="T19" fmla="*/ 904 h 1331"/>
                <a:gd name="T20" fmla="*/ 1058 w 1171"/>
                <a:gd name="T21" fmla="*/ 1074 h 1331"/>
                <a:gd name="T22" fmla="*/ 754 w 1171"/>
                <a:gd name="T23" fmla="*/ 1198 h 1331"/>
                <a:gd name="T24" fmla="*/ 649 w 1171"/>
                <a:gd name="T25" fmla="*/ 1114 h 1331"/>
                <a:gd name="T26" fmla="*/ 540 w 1171"/>
                <a:gd name="T27" fmla="*/ 1223 h 1331"/>
                <a:gd name="T28" fmla="*/ 649 w 1171"/>
                <a:gd name="T29" fmla="*/ 1331 h 1331"/>
                <a:gd name="T30" fmla="*/ 756 w 1171"/>
                <a:gd name="T31" fmla="*/ 1237 h 1331"/>
                <a:gd name="T32" fmla="*/ 1086 w 1171"/>
                <a:gd name="T33" fmla="*/ 1100 h 1331"/>
                <a:gd name="T34" fmla="*/ 1164 w 1171"/>
                <a:gd name="T35" fmla="*/ 903 h 1331"/>
                <a:gd name="T36" fmla="*/ 649 w 1171"/>
                <a:gd name="T37" fmla="*/ 1292 h 1331"/>
                <a:gd name="T38" fmla="*/ 579 w 1171"/>
                <a:gd name="T39" fmla="*/ 1223 h 1331"/>
                <a:gd name="T40" fmla="*/ 649 w 1171"/>
                <a:gd name="T41" fmla="*/ 1153 h 1331"/>
                <a:gd name="T42" fmla="*/ 715 w 1171"/>
                <a:gd name="T43" fmla="*/ 1201 h 1331"/>
                <a:gd name="T44" fmla="*/ 649 w 1171"/>
                <a:gd name="T45" fmla="*/ 1203 h 1331"/>
                <a:gd name="T46" fmla="*/ 649 w 1171"/>
                <a:gd name="T47" fmla="*/ 1242 h 1331"/>
                <a:gd name="T48" fmla="*/ 716 w 1171"/>
                <a:gd name="T49" fmla="*/ 1240 h 1331"/>
                <a:gd name="T50" fmla="*/ 649 w 1171"/>
                <a:gd name="T51" fmla="*/ 1292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1331">
                  <a:moveTo>
                    <a:pt x="1164" y="903"/>
                  </a:moveTo>
                  <a:cubicBezTo>
                    <a:pt x="1164" y="582"/>
                    <a:pt x="1164" y="582"/>
                    <a:pt x="1164" y="582"/>
                  </a:cubicBezTo>
                  <a:cubicBezTo>
                    <a:pt x="1164" y="261"/>
                    <a:pt x="903" y="0"/>
                    <a:pt x="582" y="0"/>
                  </a:cubicBezTo>
                  <a:cubicBezTo>
                    <a:pt x="261" y="0"/>
                    <a:pt x="0" y="261"/>
                    <a:pt x="0" y="582"/>
                  </a:cubicBezTo>
                  <a:cubicBezTo>
                    <a:pt x="0" y="711"/>
                    <a:pt x="0" y="711"/>
                    <a:pt x="0" y="711"/>
                  </a:cubicBezTo>
                  <a:cubicBezTo>
                    <a:pt x="39" y="711"/>
                    <a:pt x="39" y="711"/>
                    <a:pt x="39" y="711"/>
                  </a:cubicBezTo>
                  <a:cubicBezTo>
                    <a:pt x="39" y="582"/>
                    <a:pt x="39" y="582"/>
                    <a:pt x="39" y="582"/>
                  </a:cubicBezTo>
                  <a:cubicBezTo>
                    <a:pt x="39" y="283"/>
                    <a:pt x="283" y="39"/>
                    <a:pt x="582" y="39"/>
                  </a:cubicBezTo>
                  <a:cubicBezTo>
                    <a:pt x="881" y="39"/>
                    <a:pt x="1125" y="283"/>
                    <a:pt x="1125" y="582"/>
                  </a:cubicBezTo>
                  <a:cubicBezTo>
                    <a:pt x="1125" y="904"/>
                    <a:pt x="1125" y="904"/>
                    <a:pt x="1125" y="904"/>
                  </a:cubicBezTo>
                  <a:cubicBezTo>
                    <a:pt x="1125" y="905"/>
                    <a:pt x="1131" y="994"/>
                    <a:pt x="1058" y="1074"/>
                  </a:cubicBezTo>
                  <a:cubicBezTo>
                    <a:pt x="994" y="1143"/>
                    <a:pt x="892" y="1185"/>
                    <a:pt x="754" y="1198"/>
                  </a:cubicBezTo>
                  <a:cubicBezTo>
                    <a:pt x="743" y="1150"/>
                    <a:pt x="700" y="1114"/>
                    <a:pt x="649" y="1114"/>
                  </a:cubicBezTo>
                  <a:cubicBezTo>
                    <a:pt x="589" y="1114"/>
                    <a:pt x="540" y="1163"/>
                    <a:pt x="540" y="1223"/>
                  </a:cubicBezTo>
                  <a:cubicBezTo>
                    <a:pt x="540" y="1282"/>
                    <a:pt x="589" y="1331"/>
                    <a:pt x="649" y="1331"/>
                  </a:cubicBezTo>
                  <a:cubicBezTo>
                    <a:pt x="703" y="1331"/>
                    <a:pt x="749" y="1290"/>
                    <a:pt x="756" y="1237"/>
                  </a:cubicBezTo>
                  <a:cubicBezTo>
                    <a:pt x="905" y="1223"/>
                    <a:pt x="1016" y="1177"/>
                    <a:pt x="1086" y="1100"/>
                  </a:cubicBezTo>
                  <a:cubicBezTo>
                    <a:pt x="1171" y="1008"/>
                    <a:pt x="1164" y="905"/>
                    <a:pt x="1164" y="903"/>
                  </a:cubicBezTo>
                  <a:close/>
                  <a:moveTo>
                    <a:pt x="649" y="1292"/>
                  </a:moveTo>
                  <a:cubicBezTo>
                    <a:pt x="610" y="1292"/>
                    <a:pt x="579" y="1261"/>
                    <a:pt x="579" y="1223"/>
                  </a:cubicBezTo>
                  <a:cubicBezTo>
                    <a:pt x="579" y="1184"/>
                    <a:pt x="610" y="1153"/>
                    <a:pt x="649" y="1153"/>
                  </a:cubicBezTo>
                  <a:cubicBezTo>
                    <a:pt x="679" y="1153"/>
                    <a:pt x="705" y="1173"/>
                    <a:pt x="715" y="1201"/>
                  </a:cubicBezTo>
                  <a:cubicBezTo>
                    <a:pt x="693" y="1202"/>
                    <a:pt x="671" y="1203"/>
                    <a:pt x="649" y="1203"/>
                  </a:cubicBezTo>
                  <a:cubicBezTo>
                    <a:pt x="649" y="1242"/>
                    <a:pt x="649" y="1242"/>
                    <a:pt x="649" y="1242"/>
                  </a:cubicBezTo>
                  <a:cubicBezTo>
                    <a:pt x="672" y="1242"/>
                    <a:pt x="694" y="1241"/>
                    <a:pt x="716" y="1240"/>
                  </a:cubicBezTo>
                  <a:cubicBezTo>
                    <a:pt x="708" y="1270"/>
                    <a:pt x="681" y="1292"/>
                    <a:pt x="649" y="1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17" name="Freeform 15"/>
            <p:cNvSpPr>
              <a:spLocks noEditPoints="1"/>
            </p:cNvSpPr>
            <p:nvPr/>
          </p:nvSpPr>
          <p:spPr bwMode="auto">
            <a:xfrm>
              <a:off x="97" y="1015"/>
              <a:ext cx="442" cy="988"/>
            </a:xfrm>
            <a:custGeom>
              <a:avLst/>
              <a:gdLst>
                <a:gd name="T0" fmla="*/ 108 w 216"/>
                <a:gd name="T1" fmla="*/ 0 h 483"/>
                <a:gd name="T2" fmla="*/ 0 w 216"/>
                <a:gd name="T3" fmla="*/ 93 h 483"/>
                <a:gd name="T4" fmla="*/ 0 w 216"/>
                <a:gd name="T5" fmla="*/ 390 h 483"/>
                <a:gd name="T6" fmla="*/ 108 w 216"/>
                <a:gd name="T7" fmla="*/ 483 h 483"/>
                <a:gd name="T8" fmla="*/ 216 w 216"/>
                <a:gd name="T9" fmla="*/ 390 h 483"/>
                <a:gd name="T10" fmla="*/ 216 w 216"/>
                <a:gd name="T11" fmla="*/ 93 h 483"/>
                <a:gd name="T12" fmla="*/ 108 w 216"/>
                <a:gd name="T13" fmla="*/ 0 h 483"/>
                <a:gd name="T14" fmla="*/ 177 w 216"/>
                <a:gd name="T15" fmla="*/ 390 h 483"/>
                <a:gd name="T16" fmla="*/ 108 w 216"/>
                <a:gd name="T17" fmla="*/ 444 h 483"/>
                <a:gd name="T18" fmla="*/ 39 w 216"/>
                <a:gd name="T19" fmla="*/ 390 h 483"/>
                <a:gd name="T20" fmla="*/ 39 w 216"/>
                <a:gd name="T21" fmla="*/ 93 h 483"/>
                <a:gd name="T22" fmla="*/ 108 w 216"/>
                <a:gd name="T23" fmla="*/ 39 h 483"/>
                <a:gd name="T24" fmla="*/ 177 w 216"/>
                <a:gd name="T25" fmla="*/ 93 h 483"/>
                <a:gd name="T26" fmla="*/ 177 w 216"/>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483">
                  <a:moveTo>
                    <a:pt x="108" y="0"/>
                  </a:moveTo>
                  <a:cubicBezTo>
                    <a:pt x="48" y="0"/>
                    <a:pt x="0" y="42"/>
                    <a:pt x="0" y="93"/>
                  </a:cubicBezTo>
                  <a:cubicBezTo>
                    <a:pt x="0" y="390"/>
                    <a:pt x="0" y="390"/>
                    <a:pt x="0" y="390"/>
                  </a:cubicBezTo>
                  <a:cubicBezTo>
                    <a:pt x="0" y="441"/>
                    <a:pt x="48" y="483"/>
                    <a:pt x="108" y="483"/>
                  </a:cubicBezTo>
                  <a:cubicBezTo>
                    <a:pt x="168" y="483"/>
                    <a:pt x="216" y="441"/>
                    <a:pt x="216" y="390"/>
                  </a:cubicBezTo>
                  <a:cubicBezTo>
                    <a:pt x="216" y="93"/>
                    <a:pt x="216" y="93"/>
                    <a:pt x="216" y="93"/>
                  </a:cubicBezTo>
                  <a:cubicBezTo>
                    <a:pt x="216" y="42"/>
                    <a:pt x="168" y="0"/>
                    <a:pt x="108" y="0"/>
                  </a:cubicBezTo>
                  <a:close/>
                  <a:moveTo>
                    <a:pt x="177" y="390"/>
                  </a:moveTo>
                  <a:cubicBezTo>
                    <a:pt x="177" y="420"/>
                    <a:pt x="146" y="444"/>
                    <a:pt x="108" y="444"/>
                  </a:cubicBezTo>
                  <a:cubicBezTo>
                    <a:pt x="70" y="444"/>
                    <a:pt x="39" y="420"/>
                    <a:pt x="39" y="390"/>
                  </a:cubicBezTo>
                  <a:cubicBezTo>
                    <a:pt x="39" y="93"/>
                    <a:pt x="39" y="93"/>
                    <a:pt x="39" y="93"/>
                  </a:cubicBezTo>
                  <a:cubicBezTo>
                    <a:pt x="39" y="63"/>
                    <a:pt x="70" y="39"/>
                    <a:pt x="108" y="39"/>
                  </a:cubicBezTo>
                  <a:cubicBezTo>
                    <a:pt x="146" y="39"/>
                    <a:pt x="177" y="63"/>
                    <a:pt x="177" y="93"/>
                  </a:cubicBezTo>
                  <a:lnTo>
                    <a:pt x="177"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18" name="Freeform 16"/>
            <p:cNvSpPr>
              <a:spLocks noEditPoints="1"/>
            </p:cNvSpPr>
            <p:nvPr/>
          </p:nvSpPr>
          <p:spPr bwMode="auto">
            <a:xfrm>
              <a:off x="1849" y="1015"/>
              <a:ext cx="444" cy="988"/>
            </a:xfrm>
            <a:custGeom>
              <a:avLst/>
              <a:gdLst>
                <a:gd name="T0" fmla="*/ 217 w 217"/>
                <a:gd name="T1" fmla="*/ 390 h 483"/>
                <a:gd name="T2" fmla="*/ 217 w 217"/>
                <a:gd name="T3" fmla="*/ 93 h 483"/>
                <a:gd name="T4" fmla="*/ 109 w 217"/>
                <a:gd name="T5" fmla="*/ 0 h 483"/>
                <a:gd name="T6" fmla="*/ 0 w 217"/>
                <a:gd name="T7" fmla="*/ 93 h 483"/>
                <a:gd name="T8" fmla="*/ 0 w 217"/>
                <a:gd name="T9" fmla="*/ 390 h 483"/>
                <a:gd name="T10" fmla="*/ 109 w 217"/>
                <a:gd name="T11" fmla="*/ 483 h 483"/>
                <a:gd name="T12" fmla="*/ 217 w 217"/>
                <a:gd name="T13" fmla="*/ 390 h 483"/>
                <a:gd name="T14" fmla="*/ 39 w 217"/>
                <a:gd name="T15" fmla="*/ 390 h 483"/>
                <a:gd name="T16" fmla="*/ 39 w 217"/>
                <a:gd name="T17" fmla="*/ 93 h 483"/>
                <a:gd name="T18" fmla="*/ 109 w 217"/>
                <a:gd name="T19" fmla="*/ 39 h 483"/>
                <a:gd name="T20" fmla="*/ 178 w 217"/>
                <a:gd name="T21" fmla="*/ 93 h 483"/>
                <a:gd name="T22" fmla="*/ 178 w 217"/>
                <a:gd name="T23" fmla="*/ 390 h 483"/>
                <a:gd name="T24" fmla="*/ 109 w 217"/>
                <a:gd name="T25" fmla="*/ 444 h 483"/>
                <a:gd name="T26" fmla="*/ 39 w 217"/>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483">
                  <a:moveTo>
                    <a:pt x="217" y="390"/>
                  </a:moveTo>
                  <a:cubicBezTo>
                    <a:pt x="217" y="93"/>
                    <a:pt x="217" y="93"/>
                    <a:pt x="217" y="93"/>
                  </a:cubicBezTo>
                  <a:cubicBezTo>
                    <a:pt x="217" y="42"/>
                    <a:pt x="169" y="0"/>
                    <a:pt x="109" y="0"/>
                  </a:cubicBezTo>
                  <a:cubicBezTo>
                    <a:pt x="49" y="0"/>
                    <a:pt x="0" y="42"/>
                    <a:pt x="0" y="93"/>
                  </a:cubicBezTo>
                  <a:cubicBezTo>
                    <a:pt x="0" y="390"/>
                    <a:pt x="0" y="390"/>
                    <a:pt x="0" y="390"/>
                  </a:cubicBezTo>
                  <a:cubicBezTo>
                    <a:pt x="0" y="441"/>
                    <a:pt x="49" y="483"/>
                    <a:pt x="109" y="483"/>
                  </a:cubicBezTo>
                  <a:cubicBezTo>
                    <a:pt x="169" y="483"/>
                    <a:pt x="217" y="441"/>
                    <a:pt x="217" y="390"/>
                  </a:cubicBezTo>
                  <a:close/>
                  <a:moveTo>
                    <a:pt x="39" y="390"/>
                  </a:moveTo>
                  <a:cubicBezTo>
                    <a:pt x="39" y="93"/>
                    <a:pt x="39" y="93"/>
                    <a:pt x="39" y="93"/>
                  </a:cubicBezTo>
                  <a:cubicBezTo>
                    <a:pt x="39" y="63"/>
                    <a:pt x="71" y="39"/>
                    <a:pt x="109" y="39"/>
                  </a:cubicBezTo>
                  <a:cubicBezTo>
                    <a:pt x="147" y="39"/>
                    <a:pt x="178" y="63"/>
                    <a:pt x="178" y="93"/>
                  </a:cubicBezTo>
                  <a:cubicBezTo>
                    <a:pt x="178" y="390"/>
                    <a:pt x="178" y="390"/>
                    <a:pt x="178" y="390"/>
                  </a:cubicBezTo>
                  <a:cubicBezTo>
                    <a:pt x="178" y="420"/>
                    <a:pt x="147" y="444"/>
                    <a:pt x="109" y="444"/>
                  </a:cubicBezTo>
                  <a:cubicBezTo>
                    <a:pt x="71" y="444"/>
                    <a:pt x="39" y="420"/>
                    <a:pt x="39"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96" name="TextBox 195"/>
          <p:cNvSpPr txBox="1"/>
          <p:nvPr/>
        </p:nvSpPr>
        <p:spPr>
          <a:xfrm>
            <a:off x="4211158" y="598851"/>
            <a:ext cx="510580"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Branch</a:t>
            </a:r>
          </a:p>
        </p:txBody>
      </p:sp>
      <p:grpSp>
        <p:nvGrpSpPr>
          <p:cNvPr id="197" name="Group 196"/>
          <p:cNvGrpSpPr>
            <a:grpSpLocks noChangeAspect="1"/>
          </p:cNvGrpSpPr>
          <p:nvPr/>
        </p:nvGrpSpPr>
        <p:grpSpPr bwMode="auto">
          <a:xfrm flipH="1">
            <a:off x="4285181" y="820965"/>
            <a:ext cx="312353" cy="240216"/>
            <a:chOff x="-1" y="0"/>
            <a:chExt cx="3014" cy="2355"/>
          </a:xfrm>
          <a:solidFill>
            <a:schemeClr val="accent1"/>
          </a:solidFill>
        </p:grpSpPr>
        <p:sp>
          <p:nvSpPr>
            <p:cNvPr id="199" name="Freeform 20"/>
            <p:cNvSpPr>
              <a:spLocks noEditPoints="1"/>
            </p:cNvSpPr>
            <p:nvPr/>
          </p:nvSpPr>
          <p:spPr bwMode="auto">
            <a:xfrm>
              <a:off x="410"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6 w 478"/>
                <a:gd name="T13" fmla="*/ 1039 h 1121"/>
                <a:gd name="T14" fmla="*/ 396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6" y="1039"/>
                  </a:lnTo>
                  <a:lnTo>
                    <a:pt x="396"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00" name="Freeform 21"/>
            <p:cNvSpPr>
              <a:spLocks noEditPoints="1"/>
            </p:cNvSpPr>
            <p:nvPr/>
          </p:nvSpPr>
          <p:spPr bwMode="auto">
            <a:xfrm>
              <a:off x="1303"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02" name="Freeform 22"/>
            <p:cNvSpPr>
              <a:spLocks noEditPoints="1"/>
            </p:cNvSpPr>
            <p:nvPr/>
          </p:nvSpPr>
          <p:spPr bwMode="auto">
            <a:xfrm>
              <a:off x="2194"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08" name="Freeform 23"/>
            <p:cNvSpPr>
              <a:spLocks noEditPoints="1"/>
            </p:cNvSpPr>
            <p:nvPr/>
          </p:nvSpPr>
          <p:spPr bwMode="auto">
            <a:xfrm>
              <a:off x="-1" y="0"/>
              <a:ext cx="3014" cy="634"/>
            </a:xfrm>
            <a:custGeom>
              <a:avLst/>
              <a:gdLst>
                <a:gd name="T0" fmla="*/ 3014 w 3014"/>
                <a:gd name="T1" fmla="*/ 634 h 634"/>
                <a:gd name="T2" fmla="*/ 0 w 3014"/>
                <a:gd name="T3" fmla="*/ 634 h 634"/>
                <a:gd name="T4" fmla="*/ 1543 w 3014"/>
                <a:gd name="T5" fmla="*/ 0 h 634"/>
                <a:gd name="T6" fmla="*/ 3014 w 3014"/>
                <a:gd name="T7" fmla="*/ 634 h 634"/>
                <a:gd name="T8" fmla="*/ 419 w 3014"/>
                <a:gd name="T9" fmla="*/ 552 h 634"/>
                <a:gd name="T10" fmla="*/ 2614 w 3014"/>
                <a:gd name="T11" fmla="*/ 552 h 634"/>
                <a:gd name="T12" fmla="*/ 1541 w 3014"/>
                <a:gd name="T13" fmla="*/ 90 h 634"/>
                <a:gd name="T14" fmla="*/ 419 w 3014"/>
                <a:gd name="T15" fmla="*/ 552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4" h="634">
                  <a:moveTo>
                    <a:pt x="3014" y="634"/>
                  </a:moveTo>
                  <a:lnTo>
                    <a:pt x="0" y="634"/>
                  </a:lnTo>
                  <a:lnTo>
                    <a:pt x="1543" y="0"/>
                  </a:lnTo>
                  <a:lnTo>
                    <a:pt x="3014" y="634"/>
                  </a:lnTo>
                  <a:close/>
                  <a:moveTo>
                    <a:pt x="419" y="552"/>
                  </a:moveTo>
                  <a:lnTo>
                    <a:pt x="2614" y="552"/>
                  </a:lnTo>
                  <a:lnTo>
                    <a:pt x="1541" y="90"/>
                  </a:lnTo>
                  <a:lnTo>
                    <a:pt x="419"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09" name="Freeform 24"/>
            <p:cNvSpPr>
              <a:spLocks noEditPoints="1"/>
            </p:cNvSpPr>
            <p:nvPr/>
          </p:nvSpPr>
          <p:spPr bwMode="auto">
            <a:xfrm>
              <a:off x="166" y="2007"/>
              <a:ext cx="2688" cy="348"/>
            </a:xfrm>
            <a:custGeom>
              <a:avLst/>
              <a:gdLst>
                <a:gd name="T0" fmla="*/ 2688 w 2688"/>
                <a:gd name="T1" fmla="*/ 348 h 348"/>
                <a:gd name="T2" fmla="*/ 0 w 2688"/>
                <a:gd name="T3" fmla="*/ 348 h 348"/>
                <a:gd name="T4" fmla="*/ 0 w 2688"/>
                <a:gd name="T5" fmla="*/ 0 h 348"/>
                <a:gd name="T6" fmla="*/ 2688 w 2688"/>
                <a:gd name="T7" fmla="*/ 0 h 348"/>
                <a:gd name="T8" fmla="*/ 2688 w 2688"/>
                <a:gd name="T9" fmla="*/ 348 h 348"/>
                <a:gd name="T10" fmla="*/ 84 w 2688"/>
                <a:gd name="T11" fmla="*/ 264 h 348"/>
                <a:gd name="T12" fmla="*/ 2606 w 2688"/>
                <a:gd name="T13" fmla="*/ 264 h 348"/>
                <a:gd name="T14" fmla="*/ 2606 w 2688"/>
                <a:gd name="T15" fmla="*/ 84 h 348"/>
                <a:gd name="T16" fmla="*/ 84 w 2688"/>
                <a:gd name="T17" fmla="*/ 84 h 348"/>
                <a:gd name="T18" fmla="*/ 84 w 2688"/>
                <a:gd name="T19" fmla="*/ 2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348">
                  <a:moveTo>
                    <a:pt x="2688" y="348"/>
                  </a:moveTo>
                  <a:lnTo>
                    <a:pt x="0" y="348"/>
                  </a:lnTo>
                  <a:lnTo>
                    <a:pt x="0" y="0"/>
                  </a:lnTo>
                  <a:lnTo>
                    <a:pt x="2688" y="0"/>
                  </a:lnTo>
                  <a:lnTo>
                    <a:pt x="2688" y="348"/>
                  </a:lnTo>
                  <a:close/>
                  <a:moveTo>
                    <a:pt x="84" y="264"/>
                  </a:moveTo>
                  <a:lnTo>
                    <a:pt x="2606" y="264"/>
                  </a:lnTo>
                  <a:lnTo>
                    <a:pt x="2606" y="84"/>
                  </a:lnTo>
                  <a:lnTo>
                    <a:pt x="84" y="84"/>
                  </a:lnTo>
                  <a:lnTo>
                    <a:pt x="84"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91" name="TextBox 190"/>
          <p:cNvSpPr txBox="1"/>
          <p:nvPr/>
        </p:nvSpPr>
        <p:spPr>
          <a:xfrm>
            <a:off x="4975908" y="616424"/>
            <a:ext cx="434848"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Agent</a:t>
            </a:r>
          </a:p>
        </p:txBody>
      </p:sp>
      <p:grpSp>
        <p:nvGrpSpPr>
          <p:cNvPr id="192" name="Group 191"/>
          <p:cNvGrpSpPr>
            <a:grpSpLocks noChangeAspect="1"/>
          </p:cNvGrpSpPr>
          <p:nvPr/>
        </p:nvGrpSpPr>
        <p:grpSpPr bwMode="auto">
          <a:xfrm flipH="1">
            <a:off x="5062972" y="838539"/>
            <a:ext cx="226772" cy="239816"/>
            <a:chOff x="1" y="-2"/>
            <a:chExt cx="1827" cy="1963"/>
          </a:xfrm>
          <a:solidFill>
            <a:schemeClr val="accent1"/>
          </a:solidFill>
        </p:grpSpPr>
        <p:sp>
          <p:nvSpPr>
            <p:cNvPr id="193" name="Freeform 28"/>
            <p:cNvSpPr>
              <a:spLocks noEditPoints="1"/>
            </p:cNvSpPr>
            <p:nvPr/>
          </p:nvSpPr>
          <p:spPr bwMode="auto">
            <a:xfrm>
              <a:off x="482" y="-2"/>
              <a:ext cx="867" cy="868"/>
            </a:xfrm>
            <a:custGeom>
              <a:avLst/>
              <a:gdLst>
                <a:gd name="T0" fmla="*/ 212 w 424"/>
                <a:gd name="T1" fmla="*/ 424 h 424"/>
                <a:gd name="T2" fmla="*/ 0 w 424"/>
                <a:gd name="T3" fmla="*/ 212 h 424"/>
                <a:gd name="T4" fmla="*/ 212 w 424"/>
                <a:gd name="T5" fmla="*/ 0 h 424"/>
                <a:gd name="T6" fmla="*/ 424 w 424"/>
                <a:gd name="T7" fmla="*/ 212 h 424"/>
                <a:gd name="T8" fmla="*/ 212 w 424"/>
                <a:gd name="T9" fmla="*/ 424 h 424"/>
                <a:gd name="T10" fmla="*/ 212 w 424"/>
                <a:gd name="T11" fmla="*/ 28 h 424"/>
                <a:gd name="T12" fmla="*/ 28 w 424"/>
                <a:gd name="T13" fmla="*/ 212 h 424"/>
                <a:gd name="T14" fmla="*/ 212 w 424"/>
                <a:gd name="T15" fmla="*/ 396 h 424"/>
                <a:gd name="T16" fmla="*/ 395 w 424"/>
                <a:gd name="T17" fmla="*/ 212 h 424"/>
                <a:gd name="T18" fmla="*/ 212 w 424"/>
                <a:gd name="T19" fmla="*/ 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424"/>
                  </a:moveTo>
                  <a:cubicBezTo>
                    <a:pt x="95" y="424"/>
                    <a:pt x="0" y="329"/>
                    <a:pt x="0" y="212"/>
                  </a:cubicBezTo>
                  <a:cubicBezTo>
                    <a:pt x="0" y="95"/>
                    <a:pt x="95" y="0"/>
                    <a:pt x="212" y="0"/>
                  </a:cubicBezTo>
                  <a:cubicBezTo>
                    <a:pt x="329" y="0"/>
                    <a:pt x="424" y="95"/>
                    <a:pt x="424" y="212"/>
                  </a:cubicBezTo>
                  <a:cubicBezTo>
                    <a:pt x="424" y="329"/>
                    <a:pt x="329" y="424"/>
                    <a:pt x="212" y="424"/>
                  </a:cubicBezTo>
                  <a:close/>
                  <a:moveTo>
                    <a:pt x="212" y="28"/>
                  </a:moveTo>
                  <a:cubicBezTo>
                    <a:pt x="110" y="28"/>
                    <a:pt x="28" y="111"/>
                    <a:pt x="28" y="212"/>
                  </a:cubicBezTo>
                  <a:cubicBezTo>
                    <a:pt x="28" y="314"/>
                    <a:pt x="110" y="396"/>
                    <a:pt x="212" y="396"/>
                  </a:cubicBezTo>
                  <a:cubicBezTo>
                    <a:pt x="313" y="396"/>
                    <a:pt x="395" y="314"/>
                    <a:pt x="395" y="212"/>
                  </a:cubicBezTo>
                  <a:cubicBezTo>
                    <a:pt x="395" y="111"/>
                    <a:pt x="313" y="28"/>
                    <a:pt x="2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94" name="Freeform 29"/>
            <p:cNvSpPr>
              <a:spLocks noEditPoints="1"/>
            </p:cNvSpPr>
            <p:nvPr/>
          </p:nvSpPr>
          <p:spPr bwMode="auto">
            <a:xfrm>
              <a:off x="1" y="1017"/>
              <a:ext cx="1827" cy="944"/>
            </a:xfrm>
            <a:custGeom>
              <a:avLst/>
              <a:gdLst>
                <a:gd name="T0" fmla="*/ 651 w 893"/>
                <a:gd name="T1" fmla="*/ 50 h 461"/>
                <a:gd name="T2" fmla="*/ 485 w 893"/>
                <a:gd name="T3" fmla="*/ 2 h 461"/>
                <a:gd name="T4" fmla="*/ 408 w 893"/>
                <a:gd name="T5" fmla="*/ 2 h 461"/>
                <a:gd name="T6" fmla="*/ 242 w 893"/>
                <a:gd name="T7" fmla="*/ 50 h 461"/>
                <a:gd name="T8" fmla="*/ 0 w 893"/>
                <a:gd name="T9" fmla="*/ 447 h 461"/>
                <a:gd name="T10" fmla="*/ 0 w 893"/>
                <a:gd name="T11" fmla="*/ 461 h 461"/>
                <a:gd name="T12" fmla="*/ 893 w 893"/>
                <a:gd name="T13" fmla="*/ 461 h 461"/>
                <a:gd name="T14" fmla="*/ 893 w 893"/>
                <a:gd name="T15" fmla="*/ 447 h 461"/>
                <a:gd name="T16" fmla="*/ 651 w 893"/>
                <a:gd name="T17" fmla="*/ 50 h 461"/>
                <a:gd name="T18" fmla="*/ 434 w 893"/>
                <a:gd name="T19" fmla="*/ 114 h 461"/>
                <a:gd name="T20" fmla="*/ 373 w 893"/>
                <a:gd name="T21" fmla="*/ 272 h 461"/>
                <a:gd name="T22" fmla="*/ 268 w 893"/>
                <a:gd name="T23" fmla="*/ 69 h 461"/>
                <a:gd name="T24" fmla="*/ 392 w 893"/>
                <a:gd name="T25" fmla="*/ 32 h 461"/>
                <a:gd name="T26" fmla="*/ 434 w 893"/>
                <a:gd name="T27" fmla="*/ 114 h 461"/>
                <a:gd name="T28" fmla="*/ 531 w 893"/>
                <a:gd name="T29" fmla="*/ 252 h 461"/>
                <a:gd name="T30" fmla="*/ 460 w 893"/>
                <a:gd name="T31" fmla="*/ 114 h 461"/>
                <a:gd name="T32" fmla="*/ 502 w 893"/>
                <a:gd name="T33" fmla="*/ 33 h 461"/>
                <a:gd name="T34" fmla="*/ 625 w 893"/>
                <a:gd name="T35" fmla="*/ 69 h 461"/>
                <a:gd name="T36" fmla="*/ 531 w 893"/>
                <a:gd name="T37" fmla="*/ 252 h 461"/>
                <a:gd name="T38" fmla="*/ 243 w 893"/>
                <a:gd name="T39" fmla="*/ 82 h 461"/>
                <a:gd name="T40" fmla="*/ 423 w 893"/>
                <a:gd name="T41" fmla="*/ 433 h 461"/>
                <a:gd name="T42" fmla="*/ 28 w 893"/>
                <a:gd name="T43" fmla="*/ 433 h 461"/>
                <a:gd name="T44" fmla="*/ 243 w 893"/>
                <a:gd name="T45" fmla="*/ 82 h 461"/>
                <a:gd name="T46" fmla="*/ 470 w 893"/>
                <a:gd name="T47" fmla="*/ 433 h 461"/>
                <a:gd name="T48" fmla="*/ 650 w 893"/>
                <a:gd name="T49" fmla="*/ 82 h 461"/>
                <a:gd name="T50" fmla="*/ 865 w 893"/>
                <a:gd name="T51" fmla="*/ 433 h 461"/>
                <a:gd name="T52" fmla="*/ 470 w 893"/>
                <a:gd name="T53"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3" h="461">
                  <a:moveTo>
                    <a:pt x="651" y="50"/>
                  </a:moveTo>
                  <a:cubicBezTo>
                    <a:pt x="600" y="23"/>
                    <a:pt x="544" y="7"/>
                    <a:pt x="485" y="2"/>
                  </a:cubicBezTo>
                  <a:cubicBezTo>
                    <a:pt x="460" y="0"/>
                    <a:pt x="433" y="0"/>
                    <a:pt x="408" y="2"/>
                  </a:cubicBezTo>
                  <a:cubicBezTo>
                    <a:pt x="349" y="7"/>
                    <a:pt x="293" y="23"/>
                    <a:pt x="242" y="50"/>
                  </a:cubicBezTo>
                  <a:cubicBezTo>
                    <a:pt x="93" y="127"/>
                    <a:pt x="0" y="279"/>
                    <a:pt x="0" y="447"/>
                  </a:cubicBezTo>
                  <a:cubicBezTo>
                    <a:pt x="0" y="461"/>
                    <a:pt x="0" y="461"/>
                    <a:pt x="0" y="461"/>
                  </a:cubicBezTo>
                  <a:cubicBezTo>
                    <a:pt x="893" y="461"/>
                    <a:pt x="893" y="461"/>
                    <a:pt x="893" y="461"/>
                  </a:cubicBezTo>
                  <a:cubicBezTo>
                    <a:pt x="893" y="447"/>
                    <a:pt x="893" y="447"/>
                    <a:pt x="893" y="447"/>
                  </a:cubicBezTo>
                  <a:cubicBezTo>
                    <a:pt x="893" y="279"/>
                    <a:pt x="800" y="127"/>
                    <a:pt x="651" y="50"/>
                  </a:cubicBezTo>
                  <a:close/>
                  <a:moveTo>
                    <a:pt x="434" y="114"/>
                  </a:moveTo>
                  <a:cubicBezTo>
                    <a:pt x="373" y="272"/>
                    <a:pt x="373" y="272"/>
                    <a:pt x="373" y="272"/>
                  </a:cubicBezTo>
                  <a:cubicBezTo>
                    <a:pt x="268" y="69"/>
                    <a:pt x="268" y="69"/>
                    <a:pt x="268" y="69"/>
                  </a:cubicBezTo>
                  <a:cubicBezTo>
                    <a:pt x="307" y="50"/>
                    <a:pt x="348" y="38"/>
                    <a:pt x="392" y="32"/>
                  </a:cubicBezTo>
                  <a:lnTo>
                    <a:pt x="434" y="114"/>
                  </a:lnTo>
                  <a:close/>
                  <a:moveTo>
                    <a:pt x="531" y="252"/>
                  </a:moveTo>
                  <a:cubicBezTo>
                    <a:pt x="460" y="114"/>
                    <a:pt x="460" y="114"/>
                    <a:pt x="460" y="114"/>
                  </a:cubicBezTo>
                  <a:cubicBezTo>
                    <a:pt x="502" y="33"/>
                    <a:pt x="502" y="33"/>
                    <a:pt x="502" y="33"/>
                  </a:cubicBezTo>
                  <a:cubicBezTo>
                    <a:pt x="545" y="38"/>
                    <a:pt x="587" y="50"/>
                    <a:pt x="625" y="69"/>
                  </a:cubicBezTo>
                  <a:lnTo>
                    <a:pt x="531" y="252"/>
                  </a:lnTo>
                  <a:close/>
                  <a:moveTo>
                    <a:pt x="243" y="82"/>
                  </a:moveTo>
                  <a:cubicBezTo>
                    <a:pt x="423" y="433"/>
                    <a:pt x="423" y="433"/>
                    <a:pt x="423" y="433"/>
                  </a:cubicBezTo>
                  <a:cubicBezTo>
                    <a:pt x="28" y="433"/>
                    <a:pt x="28" y="433"/>
                    <a:pt x="28" y="433"/>
                  </a:cubicBezTo>
                  <a:cubicBezTo>
                    <a:pt x="33" y="286"/>
                    <a:pt x="114" y="153"/>
                    <a:pt x="243" y="82"/>
                  </a:cubicBezTo>
                  <a:close/>
                  <a:moveTo>
                    <a:pt x="470" y="433"/>
                  </a:moveTo>
                  <a:cubicBezTo>
                    <a:pt x="650" y="82"/>
                    <a:pt x="650" y="82"/>
                    <a:pt x="650" y="82"/>
                  </a:cubicBezTo>
                  <a:cubicBezTo>
                    <a:pt x="779" y="153"/>
                    <a:pt x="860" y="286"/>
                    <a:pt x="865" y="433"/>
                  </a:cubicBezTo>
                  <a:lnTo>
                    <a:pt x="470"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71" name="TextBox 170"/>
          <p:cNvSpPr txBox="1"/>
          <p:nvPr/>
        </p:nvSpPr>
        <p:spPr>
          <a:xfrm>
            <a:off x="6393020" y="614571"/>
            <a:ext cx="600970"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Chat-bot</a:t>
            </a:r>
          </a:p>
        </p:txBody>
      </p:sp>
      <p:grpSp>
        <p:nvGrpSpPr>
          <p:cNvPr id="172" name="Group 585"/>
          <p:cNvGrpSpPr>
            <a:grpSpLocks noChangeAspect="1"/>
          </p:cNvGrpSpPr>
          <p:nvPr/>
        </p:nvGrpSpPr>
        <p:grpSpPr bwMode="auto">
          <a:xfrm>
            <a:off x="6549613" y="821798"/>
            <a:ext cx="298496" cy="287042"/>
            <a:chOff x="3404" y="1735"/>
            <a:chExt cx="870" cy="850"/>
          </a:xfrm>
          <a:solidFill>
            <a:schemeClr val="accent1"/>
          </a:solidFill>
        </p:grpSpPr>
        <p:sp>
          <p:nvSpPr>
            <p:cNvPr id="173" name="Rectangle 586"/>
            <p:cNvSpPr>
              <a:spLocks noChangeArrowheads="1"/>
            </p:cNvSpPr>
            <p:nvPr/>
          </p:nvSpPr>
          <p:spPr bwMode="auto">
            <a:xfrm>
              <a:off x="3707" y="2137"/>
              <a:ext cx="40" cy="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74" name="Rectangle 587"/>
            <p:cNvSpPr>
              <a:spLocks noChangeArrowheads="1"/>
            </p:cNvSpPr>
            <p:nvPr/>
          </p:nvSpPr>
          <p:spPr bwMode="auto">
            <a:xfrm>
              <a:off x="3930" y="2137"/>
              <a:ext cx="41" cy="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75" name="Freeform 588"/>
            <p:cNvSpPr>
              <a:spLocks/>
            </p:cNvSpPr>
            <p:nvPr/>
          </p:nvSpPr>
          <p:spPr bwMode="auto">
            <a:xfrm>
              <a:off x="4173" y="2118"/>
              <a:ext cx="101" cy="205"/>
            </a:xfrm>
            <a:custGeom>
              <a:avLst/>
              <a:gdLst>
                <a:gd name="T0" fmla="*/ 17 w 42"/>
                <a:gd name="T1" fmla="*/ 86 h 86"/>
                <a:gd name="T2" fmla="*/ 0 w 42"/>
                <a:gd name="T3" fmla="*/ 86 h 86"/>
                <a:gd name="T4" fmla="*/ 0 w 42"/>
                <a:gd name="T5" fmla="*/ 69 h 86"/>
                <a:gd name="T6" fmla="*/ 17 w 42"/>
                <a:gd name="T7" fmla="*/ 69 h 86"/>
                <a:gd name="T8" fmla="*/ 25 w 42"/>
                <a:gd name="T9" fmla="*/ 60 h 86"/>
                <a:gd name="T10" fmla="*/ 25 w 42"/>
                <a:gd name="T11" fmla="*/ 26 h 86"/>
                <a:gd name="T12" fmla="*/ 17 w 42"/>
                <a:gd name="T13" fmla="*/ 17 h 86"/>
                <a:gd name="T14" fmla="*/ 0 w 42"/>
                <a:gd name="T15" fmla="*/ 17 h 86"/>
                <a:gd name="T16" fmla="*/ 0 w 42"/>
                <a:gd name="T17" fmla="*/ 0 h 86"/>
                <a:gd name="T18" fmla="*/ 17 w 42"/>
                <a:gd name="T19" fmla="*/ 0 h 86"/>
                <a:gd name="T20" fmla="*/ 42 w 42"/>
                <a:gd name="T21" fmla="*/ 26 h 86"/>
                <a:gd name="T22" fmla="*/ 42 w 42"/>
                <a:gd name="T23" fmla="*/ 60 h 86"/>
                <a:gd name="T24" fmla="*/ 17 w 42"/>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86">
                  <a:moveTo>
                    <a:pt x="17" y="86"/>
                  </a:moveTo>
                  <a:cubicBezTo>
                    <a:pt x="0" y="86"/>
                    <a:pt x="0" y="86"/>
                    <a:pt x="0" y="86"/>
                  </a:cubicBezTo>
                  <a:cubicBezTo>
                    <a:pt x="0" y="69"/>
                    <a:pt x="0" y="69"/>
                    <a:pt x="0" y="69"/>
                  </a:cubicBezTo>
                  <a:cubicBezTo>
                    <a:pt x="17" y="69"/>
                    <a:pt x="17" y="69"/>
                    <a:pt x="17" y="69"/>
                  </a:cubicBezTo>
                  <a:cubicBezTo>
                    <a:pt x="22" y="69"/>
                    <a:pt x="25" y="65"/>
                    <a:pt x="25" y="60"/>
                  </a:cubicBezTo>
                  <a:cubicBezTo>
                    <a:pt x="25" y="26"/>
                    <a:pt x="25" y="26"/>
                    <a:pt x="25" y="26"/>
                  </a:cubicBezTo>
                  <a:cubicBezTo>
                    <a:pt x="25" y="22"/>
                    <a:pt x="22" y="17"/>
                    <a:pt x="17" y="17"/>
                  </a:cubicBezTo>
                  <a:cubicBezTo>
                    <a:pt x="0" y="17"/>
                    <a:pt x="0" y="17"/>
                    <a:pt x="0" y="17"/>
                  </a:cubicBezTo>
                  <a:cubicBezTo>
                    <a:pt x="0" y="0"/>
                    <a:pt x="0" y="0"/>
                    <a:pt x="0" y="0"/>
                  </a:cubicBezTo>
                  <a:cubicBezTo>
                    <a:pt x="17" y="0"/>
                    <a:pt x="17" y="0"/>
                    <a:pt x="17" y="0"/>
                  </a:cubicBezTo>
                  <a:cubicBezTo>
                    <a:pt x="31" y="0"/>
                    <a:pt x="42" y="11"/>
                    <a:pt x="42" y="26"/>
                  </a:cubicBezTo>
                  <a:cubicBezTo>
                    <a:pt x="42" y="60"/>
                    <a:pt x="42" y="60"/>
                    <a:pt x="42" y="60"/>
                  </a:cubicBezTo>
                  <a:cubicBezTo>
                    <a:pt x="42" y="75"/>
                    <a:pt x="31" y="86"/>
                    <a:pt x="17"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77" name="Freeform 589"/>
            <p:cNvSpPr>
              <a:spLocks noEditPoints="1"/>
            </p:cNvSpPr>
            <p:nvPr/>
          </p:nvSpPr>
          <p:spPr bwMode="auto">
            <a:xfrm>
              <a:off x="3768" y="2464"/>
              <a:ext cx="182" cy="121"/>
            </a:xfrm>
            <a:custGeom>
              <a:avLst/>
              <a:gdLst>
                <a:gd name="T0" fmla="*/ 51 w 76"/>
                <a:gd name="T1" fmla="*/ 51 h 51"/>
                <a:gd name="T2" fmla="*/ 26 w 76"/>
                <a:gd name="T3" fmla="*/ 51 h 51"/>
                <a:gd name="T4" fmla="*/ 0 w 76"/>
                <a:gd name="T5" fmla="*/ 25 h 51"/>
                <a:gd name="T6" fmla="*/ 26 w 76"/>
                <a:gd name="T7" fmla="*/ 0 h 51"/>
                <a:gd name="T8" fmla="*/ 51 w 76"/>
                <a:gd name="T9" fmla="*/ 0 h 51"/>
                <a:gd name="T10" fmla="*/ 76 w 76"/>
                <a:gd name="T11" fmla="*/ 25 h 51"/>
                <a:gd name="T12" fmla="*/ 51 w 76"/>
                <a:gd name="T13" fmla="*/ 51 h 51"/>
                <a:gd name="T14" fmla="*/ 26 w 76"/>
                <a:gd name="T15" fmla="*/ 17 h 51"/>
                <a:gd name="T16" fmla="*/ 17 w 76"/>
                <a:gd name="T17" fmla="*/ 25 h 51"/>
                <a:gd name="T18" fmla="*/ 26 w 76"/>
                <a:gd name="T19" fmla="*/ 34 h 51"/>
                <a:gd name="T20" fmla="*/ 51 w 76"/>
                <a:gd name="T21" fmla="*/ 34 h 51"/>
                <a:gd name="T22" fmla="*/ 59 w 76"/>
                <a:gd name="T23" fmla="*/ 25 h 51"/>
                <a:gd name="T24" fmla="*/ 51 w 76"/>
                <a:gd name="T25" fmla="*/ 17 h 51"/>
                <a:gd name="T26" fmla="*/ 26 w 76"/>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51">
                  <a:moveTo>
                    <a:pt x="51" y="51"/>
                  </a:moveTo>
                  <a:cubicBezTo>
                    <a:pt x="26" y="51"/>
                    <a:pt x="26" y="51"/>
                    <a:pt x="26" y="51"/>
                  </a:cubicBezTo>
                  <a:cubicBezTo>
                    <a:pt x="11" y="51"/>
                    <a:pt x="0" y="40"/>
                    <a:pt x="0" y="25"/>
                  </a:cubicBezTo>
                  <a:cubicBezTo>
                    <a:pt x="0" y="11"/>
                    <a:pt x="11" y="0"/>
                    <a:pt x="26" y="0"/>
                  </a:cubicBezTo>
                  <a:cubicBezTo>
                    <a:pt x="51" y="0"/>
                    <a:pt x="51" y="0"/>
                    <a:pt x="51" y="0"/>
                  </a:cubicBezTo>
                  <a:cubicBezTo>
                    <a:pt x="65" y="0"/>
                    <a:pt x="76" y="11"/>
                    <a:pt x="76" y="25"/>
                  </a:cubicBezTo>
                  <a:cubicBezTo>
                    <a:pt x="76" y="40"/>
                    <a:pt x="65" y="51"/>
                    <a:pt x="51" y="51"/>
                  </a:cubicBezTo>
                  <a:close/>
                  <a:moveTo>
                    <a:pt x="26" y="17"/>
                  </a:moveTo>
                  <a:cubicBezTo>
                    <a:pt x="20" y="17"/>
                    <a:pt x="17" y="21"/>
                    <a:pt x="17" y="25"/>
                  </a:cubicBezTo>
                  <a:cubicBezTo>
                    <a:pt x="17" y="31"/>
                    <a:pt x="20" y="34"/>
                    <a:pt x="26" y="34"/>
                  </a:cubicBezTo>
                  <a:cubicBezTo>
                    <a:pt x="51" y="34"/>
                    <a:pt x="51" y="34"/>
                    <a:pt x="51" y="34"/>
                  </a:cubicBezTo>
                  <a:cubicBezTo>
                    <a:pt x="56" y="34"/>
                    <a:pt x="59" y="31"/>
                    <a:pt x="59" y="25"/>
                  </a:cubicBezTo>
                  <a:cubicBezTo>
                    <a:pt x="59" y="21"/>
                    <a:pt x="56" y="17"/>
                    <a:pt x="51" y="17"/>
                  </a:cubicBezTo>
                  <a:lnTo>
                    <a:pt x="2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78" name="Freeform 590"/>
            <p:cNvSpPr>
              <a:spLocks noEditPoints="1"/>
            </p:cNvSpPr>
            <p:nvPr/>
          </p:nvSpPr>
          <p:spPr bwMode="auto">
            <a:xfrm>
              <a:off x="3404" y="1735"/>
              <a:ext cx="789" cy="810"/>
            </a:xfrm>
            <a:custGeom>
              <a:avLst/>
              <a:gdLst>
                <a:gd name="T0" fmla="*/ 223 w 331"/>
                <a:gd name="T1" fmla="*/ 340 h 340"/>
                <a:gd name="T2" fmla="*/ 213 w 331"/>
                <a:gd name="T3" fmla="*/ 340 h 340"/>
                <a:gd name="T4" fmla="*/ 213 w 331"/>
                <a:gd name="T5" fmla="*/ 323 h 340"/>
                <a:gd name="T6" fmla="*/ 223 w 331"/>
                <a:gd name="T7" fmla="*/ 323 h 340"/>
                <a:gd name="T8" fmla="*/ 314 w 331"/>
                <a:gd name="T9" fmla="*/ 246 h 340"/>
                <a:gd name="T10" fmla="*/ 314 w 331"/>
                <a:gd name="T11" fmla="*/ 138 h 340"/>
                <a:gd name="T12" fmla="*/ 183 w 331"/>
                <a:gd name="T13" fmla="*/ 17 h 340"/>
                <a:gd name="T14" fmla="*/ 51 w 331"/>
                <a:gd name="T15" fmla="*/ 138 h 340"/>
                <a:gd name="T16" fmla="*/ 51 w 331"/>
                <a:gd name="T17" fmla="*/ 247 h 340"/>
                <a:gd name="T18" fmla="*/ 26 w 331"/>
                <a:gd name="T19" fmla="*/ 247 h 340"/>
                <a:gd name="T20" fmla="*/ 0 w 331"/>
                <a:gd name="T21" fmla="*/ 221 h 340"/>
                <a:gd name="T22" fmla="*/ 0 w 331"/>
                <a:gd name="T23" fmla="*/ 187 h 340"/>
                <a:gd name="T24" fmla="*/ 26 w 331"/>
                <a:gd name="T25" fmla="*/ 161 h 340"/>
                <a:gd name="T26" fmla="*/ 34 w 331"/>
                <a:gd name="T27" fmla="*/ 161 h 340"/>
                <a:gd name="T28" fmla="*/ 34 w 331"/>
                <a:gd name="T29" fmla="*/ 138 h 340"/>
                <a:gd name="T30" fmla="*/ 183 w 331"/>
                <a:gd name="T31" fmla="*/ 0 h 340"/>
                <a:gd name="T32" fmla="*/ 331 w 331"/>
                <a:gd name="T33" fmla="*/ 138 h 340"/>
                <a:gd name="T34" fmla="*/ 331 w 331"/>
                <a:gd name="T35" fmla="*/ 246 h 340"/>
                <a:gd name="T36" fmla="*/ 223 w 331"/>
                <a:gd name="T37" fmla="*/ 340 h 340"/>
                <a:gd name="T38" fmla="*/ 26 w 331"/>
                <a:gd name="T39" fmla="*/ 178 h 340"/>
                <a:gd name="T40" fmla="*/ 17 w 331"/>
                <a:gd name="T41" fmla="*/ 187 h 340"/>
                <a:gd name="T42" fmla="*/ 17 w 331"/>
                <a:gd name="T43" fmla="*/ 221 h 340"/>
                <a:gd name="T44" fmla="*/ 26 w 331"/>
                <a:gd name="T45" fmla="*/ 230 h 340"/>
                <a:gd name="T46" fmla="*/ 34 w 331"/>
                <a:gd name="T47" fmla="*/ 230 h 340"/>
                <a:gd name="T48" fmla="*/ 34 w 331"/>
                <a:gd name="T49" fmla="*/ 178 h 340"/>
                <a:gd name="T50" fmla="*/ 26 w 331"/>
                <a:gd name="T51" fmla="*/ 17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40">
                  <a:moveTo>
                    <a:pt x="223" y="340"/>
                  </a:moveTo>
                  <a:cubicBezTo>
                    <a:pt x="213" y="340"/>
                    <a:pt x="213" y="340"/>
                    <a:pt x="213" y="340"/>
                  </a:cubicBezTo>
                  <a:cubicBezTo>
                    <a:pt x="213" y="323"/>
                    <a:pt x="213" y="323"/>
                    <a:pt x="213" y="323"/>
                  </a:cubicBezTo>
                  <a:cubicBezTo>
                    <a:pt x="223" y="323"/>
                    <a:pt x="223" y="323"/>
                    <a:pt x="223" y="323"/>
                  </a:cubicBezTo>
                  <a:cubicBezTo>
                    <a:pt x="265" y="323"/>
                    <a:pt x="314" y="303"/>
                    <a:pt x="314" y="246"/>
                  </a:cubicBezTo>
                  <a:cubicBezTo>
                    <a:pt x="314" y="138"/>
                    <a:pt x="314" y="138"/>
                    <a:pt x="314" y="138"/>
                  </a:cubicBezTo>
                  <a:cubicBezTo>
                    <a:pt x="314" y="82"/>
                    <a:pt x="257" y="17"/>
                    <a:pt x="183" y="17"/>
                  </a:cubicBezTo>
                  <a:cubicBezTo>
                    <a:pt x="108" y="17"/>
                    <a:pt x="51" y="82"/>
                    <a:pt x="51" y="138"/>
                  </a:cubicBezTo>
                  <a:cubicBezTo>
                    <a:pt x="51" y="247"/>
                    <a:pt x="51" y="247"/>
                    <a:pt x="51" y="247"/>
                  </a:cubicBezTo>
                  <a:cubicBezTo>
                    <a:pt x="26" y="247"/>
                    <a:pt x="26" y="247"/>
                    <a:pt x="26" y="247"/>
                  </a:cubicBezTo>
                  <a:cubicBezTo>
                    <a:pt x="11" y="247"/>
                    <a:pt x="0" y="236"/>
                    <a:pt x="0" y="221"/>
                  </a:cubicBezTo>
                  <a:cubicBezTo>
                    <a:pt x="0" y="187"/>
                    <a:pt x="0" y="187"/>
                    <a:pt x="0" y="187"/>
                  </a:cubicBezTo>
                  <a:cubicBezTo>
                    <a:pt x="0" y="172"/>
                    <a:pt x="11" y="161"/>
                    <a:pt x="26" y="161"/>
                  </a:cubicBezTo>
                  <a:cubicBezTo>
                    <a:pt x="34" y="161"/>
                    <a:pt x="34" y="161"/>
                    <a:pt x="34" y="161"/>
                  </a:cubicBezTo>
                  <a:cubicBezTo>
                    <a:pt x="34" y="138"/>
                    <a:pt x="34" y="138"/>
                    <a:pt x="34" y="138"/>
                  </a:cubicBezTo>
                  <a:cubicBezTo>
                    <a:pt x="34" y="74"/>
                    <a:pt x="99" y="0"/>
                    <a:pt x="183" y="0"/>
                  </a:cubicBezTo>
                  <a:cubicBezTo>
                    <a:pt x="266" y="0"/>
                    <a:pt x="331" y="74"/>
                    <a:pt x="331" y="138"/>
                  </a:cubicBezTo>
                  <a:cubicBezTo>
                    <a:pt x="331" y="246"/>
                    <a:pt x="331" y="246"/>
                    <a:pt x="331" y="246"/>
                  </a:cubicBezTo>
                  <a:cubicBezTo>
                    <a:pt x="331" y="302"/>
                    <a:pt x="287" y="340"/>
                    <a:pt x="223" y="340"/>
                  </a:cubicBezTo>
                  <a:close/>
                  <a:moveTo>
                    <a:pt x="26" y="178"/>
                  </a:moveTo>
                  <a:cubicBezTo>
                    <a:pt x="20" y="178"/>
                    <a:pt x="17" y="183"/>
                    <a:pt x="17" y="187"/>
                  </a:cubicBezTo>
                  <a:cubicBezTo>
                    <a:pt x="17" y="221"/>
                    <a:pt x="17" y="221"/>
                    <a:pt x="17" y="221"/>
                  </a:cubicBezTo>
                  <a:cubicBezTo>
                    <a:pt x="17" y="226"/>
                    <a:pt x="20" y="230"/>
                    <a:pt x="26" y="230"/>
                  </a:cubicBezTo>
                  <a:cubicBezTo>
                    <a:pt x="34" y="230"/>
                    <a:pt x="34" y="230"/>
                    <a:pt x="34" y="230"/>
                  </a:cubicBezTo>
                  <a:cubicBezTo>
                    <a:pt x="34" y="178"/>
                    <a:pt x="34" y="178"/>
                    <a:pt x="34" y="178"/>
                  </a:cubicBezTo>
                  <a:lnTo>
                    <a:pt x="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82" name="Freeform 591"/>
            <p:cNvSpPr>
              <a:spLocks noEditPoints="1"/>
            </p:cNvSpPr>
            <p:nvPr/>
          </p:nvSpPr>
          <p:spPr bwMode="auto">
            <a:xfrm>
              <a:off x="3566" y="1978"/>
              <a:ext cx="546" cy="426"/>
            </a:xfrm>
            <a:custGeom>
              <a:avLst/>
              <a:gdLst>
                <a:gd name="T0" fmla="*/ 229 w 229"/>
                <a:gd name="T1" fmla="*/ 179 h 179"/>
                <a:gd name="T2" fmla="*/ 0 w 229"/>
                <a:gd name="T3" fmla="*/ 179 h 179"/>
                <a:gd name="T4" fmla="*/ 0 w 229"/>
                <a:gd name="T5" fmla="*/ 50 h 179"/>
                <a:gd name="T6" fmla="*/ 51 w 229"/>
                <a:gd name="T7" fmla="*/ 0 h 179"/>
                <a:gd name="T8" fmla="*/ 179 w 229"/>
                <a:gd name="T9" fmla="*/ 0 h 179"/>
                <a:gd name="T10" fmla="*/ 229 w 229"/>
                <a:gd name="T11" fmla="*/ 50 h 179"/>
                <a:gd name="T12" fmla="*/ 229 w 229"/>
                <a:gd name="T13" fmla="*/ 179 h 179"/>
                <a:gd name="T14" fmla="*/ 17 w 229"/>
                <a:gd name="T15" fmla="*/ 162 h 179"/>
                <a:gd name="T16" fmla="*/ 212 w 229"/>
                <a:gd name="T17" fmla="*/ 162 h 179"/>
                <a:gd name="T18" fmla="*/ 212 w 229"/>
                <a:gd name="T19" fmla="*/ 50 h 179"/>
                <a:gd name="T20" fmla="*/ 179 w 229"/>
                <a:gd name="T21" fmla="*/ 17 h 179"/>
                <a:gd name="T22" fmla="*/ 51 w 229"/>
                <a:gd name="T23" fmla="*/ 17 h 179"/>
                <a:gd name="T24" fmla="*/ 17 w 229"/>
                <a:gd name="T25" fmla="*/ 50 h 179"/>
                <a:gd name="T26" fmla="*/ 17 w 229"/>
                <a:gd name="T27"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79">
                  <a:moveTo>
                    <a:pt x="229" y="179"/>
                  </a:moveTo>
                  <a:cubicBezTo>
                    <a:pt x="0" y="179"/>
                    <a:pt x="0" y="179"/>
                    <a:pt x="0" y="179"/>
                  </a:cubicBezTo>
                  <a:cubicBezTo>
                    <a:pt x="0" y="50"/>
                    <a:pt x="0" y="50"/>
                    <a:pt x="0" y="50"/>
                  </a:cubicBezTo>
                  <a:cubicBezTo>
                    <a:pt x="0" y="23"/>
                    <a:pt x="23" y="0"/>
                    <a:pt x="51" y="0"/>
                  </a:cubicBezTo>
                  <a:cubicBezTo>
                    <a:pt x="179" y="0"/>
                    <a:pt x="179" y="0"/>
                    <a:pt x="179" y="0"/>
                  </a:cubicBezTo>
                  <a:cubicBezTo>
                    <a:pt x="206" y="0"/>
                    <a:pt x="229" y="23"/>
                    <a:pt x="229" y="50"/>
                  </a:cubicBezTo>
                  <a:lnTo>
                    <a:pt x="229" y="179"/>
                  </a:lnTo>
                  <a:close/>
                  <a:moveTo>
                    <a:pt x="17" y="162"/>
                  </a:moveTo>
                  <a:cubicBezTo>
                    <a:pt x="212" y="162"/>
                    <a:pt x="212" y="162"/>
                    <a:pt x="212" y="162"/>
                  </a:cubicBezTo>
                  <a:cubicBezTo>
                    <a:pt x="212" y="50"/>
                    <a:pt x="212" y="50"/>
                    <a:pt x="212" y="50"/>
                  </a:cubicBezTo>
                  <a:cubicBezTo>
                    <a:pt x="212" y="32"/>
                    <a:pt x="197" y="17"/>
                    <a:pt x="179" y="17"/>
                  </a:cubicBezTo>
                  <a:cubicBezTo>
                    <a:pt x="51" y="17"/>
                    <a:pt x="51" y="17"/>
                    <a:pt x="51" y="17"/>
                  </a:cubicBezTo>
                  <a:cubicBezTo>
                    <a:pt x="32" y="17"/>
                    <a:pt x="17" y="32"/>
                    <a:pt x="17" y="50"/>
                  </a:cubicBezTo>
                  <a:lnTo>
                    <a:pt x="1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83" name="Rectangle 592"/>
            <p:cNvSpPr>
              <a:spLocks noChangeArrowheads="1"/>
            </p:cNvSpPr>
            <p:nvPr/>
          </p:nvSpPr>
          <p:spPr bwMode="auto">
            <a:xfrm>
              <a:off x="3820" y="1854"/>
              <a:ext cx="40" cy="1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84" name="Rectangle 593"/>
            <p:cNvSpPr>
              <a:spLocks noChangeArrowheads="1"/>
            </p:cNvSpPr>
            <p:nvPr/>
          </p:nvSpPr>
          <p:spPr bwMode="auto">
            <a:xfrm>
              <a:off x="3768" y="2283"/>
              <a:ext cx="14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64" name="TextBox 163"/>
          <p:cNvSpPr txBox="1"/>
          <p:nvPr/>
        </p:nvSpPr>
        <p:spPr>
          <a:xfrm>
            <a:off x="7342330" y="614571"/>
            <a:ext cx="356282"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ATM</a:t>
            </a:r>
          </a:p>
        </p:txBody>
      </p:sp>
      <p:grpSp>
        <p:nvGrpSpPr>
          <p:cNvPr id="165" name="Group 164"/>
          <p:cNvGrpSpPr>
            <a:grpSpLocks noChangeAspect="1"/>
          </p:cNvGrpSpPr>
          <p:nvPr/>
        </p:nvGrpSpPr>
        <p:grpSpPr bwMode="auto">
          <a:xfrm flipH="1">
            <a:off x="7375930" y="821797"/>
            <a:ext cx="299791" cy="287043"/>
            <a:chOff x="2" y="0"/>
            <a:chExt cx="3712" cy="3611"/>
          </a:xfrm>
          <a:solidFill>
            <a:schemeClr val="accent1"/>
          </a:solidFill>
        </p:grpSpPr>
        <p:sp>
          <p:nvSpPr>
            <p:cNvPr id="167" name="Freeform 39"/>
            <p:cNvSpPr>
              <a:spLocks noEditPoints="1"/>
            </p:cNvSpPr>
            <p:nvPr/>
          </p:nvSpPr>
          <p:spPr bwMode="auto">
            <a:xfrm>
              <a:off x="1487" y="1450"/>
              <a:ext cx="774" cy="777"/>
            </a:xfrm>
            <a:custGeom>
              <a:avLst/>
              <a:gdLst>
                <a:gd name="T0" fmla="*/ 189 w 379"/>
                <a:gd name="T1" fmla="*/ 380 h 380"/>
                <a:gd name="T2" fmla="*/ 379 w 379"/>
                <a:gd name="T3" fmla="*/ 190 h 380"/>
                <a:gd name="T4" fmla="*/ 189 w 379"/>
                <a:gd name="T5" fmla="*/ 0 h 380"/>
                <a:gd name="T6" fmla="*/ 0 w 379"/>
                <a:gd name="T7" fmla="*/ 190 h 380"/>
                <a:gd name="T8" fmla="*/ 189 w 379"/>
                <a:gd name="T9" fmla="*/ 380 h 380"/>
                <a:gd name="T10" fmla="*/ 189 w 379"/>
                <a:gd name="T11" fmla="*/ 55 h 380"/>
                <a:gd name="T12" fmla="*/ 325 w 379"/>
                <a:gd name="T13" fmla="*/ 190 h 380"/>
                <a:gd name="T14" fmla="*/ 189 w 379"/>
                <a:gd name="T15" fmla="*/ 326 h 380"/>
                <a:gd name="T16" fmla="*/ 54 w 379"/>
                <a:gd name="T17" fmla="*/ 190 h 380"/>
                <a:gd name="T18" fmla="*/ 189 w 379"/>
                <a:gd name="T19" fmla="*/ 5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80">
                  <a:moveTo>
                    <a:pt x="189" y="380"/>
                  </a:moveTo>
                  <a:cubicBezTo>
                    <a:pt x="294" y="380"/>
                    <a:pt x="379" y="295"/>
                    <a:pt x="379" y="190"/>
                  </a:cubicBezTo>
                  <a:cubicBezTo>
                    <a:pt x="379" y="85"/>
                    <a:pt x="294" y="0"/>
                    <a:pt x="189" y="0"/>
                  </a:cubicBezTo>
                  <a:cubicBezTo>
                    <a:pt x="85" y="0"/>
                    <a:pt x="0" y="85"/>
                    <a:pt x="0" y="190"/>
                  </a:cubicBezTo>
                  <a:cubicBezTo>
                    <a:pt x="0" y="295"/>
                    <a:pt x="85" y="380"/>
                    <a:pt x="189" y="380"/>
                  </a:cubicBezTo>
                  <a:close/>
                  <a:moveTo>
                    <a:pt x="189" y="55"/>
                  </a:moveTo>
                  <a:cubicBezTo>
                    <a:pt x="264" y="55"/>
                    <a:pt x="325" y="115"/>
                    <a:pt x="325" y="190"/>
                  </a:cubicBezTo>
                  <a:cubicBezTo>
                    <a:pt x="325" y="265"/>
                    <a:pt x="264" y="326"/>
                    <a:pt x="189" y="326"/>
                  </a:cubicBezTo>
                  <a:cubicBezTo>
                    <a:pt x="115" y="326"/>
                    <a:pt x="54" y="265"/>
                    <a:pt x="54" y="190"/>
                  </a:cubicBezTo>
                  <a:cubicBezTo>
                    <a:pt x="54" y="115"/>
                    <a:pt x="115" y="55"/>
                    <a:pt x="18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68" name="Freeform 40"/>
            <p:cNvSpPr>
              <a:spLocks noEditPoints="1"/>
            </p:cNvSpPr>
            <p:nvPr/>
          </p:nvSpPr>
          <p:spPr bwMode="auto">
            <a:xfrm>
              <a:off x="1653" y="896"/>
              <a:ext cx="443" cy="333"/>
            </a:xfrm>
            <a:custGeom>
              <a:avLst/>
              <a:gdLst>
                <a:gd name="T0" fmla="*/ 108 w 217"/>
                <a:gd name="T1" fmla="*/ 163 h 163"/>
                <a:gd name="T2" fmla="*/ 217 w 217"/>
                <a:gd name="T3" fmla="*/ 82 h 163"/>
                <a:gd name="T4" fmla="*/ 108 w 217"/>
                <a:gd name="T5" fmla="*/ 0 h 163"/>
                <a:gd name="T6" fmla="*/ 0 w 217"/>
                <a:gd name="T7" fmla="*/ 82 h 163"/>
                <a:gd name="T8" fmla="*/ 108 w 217"/>
                <a:gd name="T9" fmla="*/ 163 h 163"/>
                <a:gd name="T10" fmla="*/ 108 w 217"/>
                <a:gd name="T11" fmla="*/ 55 h 163"/>
                <a:gd name="T12" fmla="*/ 162 w 217"/>
                <a:gd name="T13" fmla="*/ 82 h 163"/>
                <a:gd name="T14" fmla="*/ 108 w 217"/>
                <a:gd name="T15" fmla="*/ 109 h 163"/>
                <a:gd name="T16" fmla="*/ 54 w 217"/>
                <a:gd name="T17" fmla="*/ 82 h 163"/>
                <a:gd name="T18" fmla="*/ 108 w 217"/>
                <a:gd name="T19" fmla="*/ 5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63">
                  <a:moveTo>
                    <a:pt x="108" y="163"/>
                  </a:moveTo>
                  <a:cubicBezTo>
                    <a:pt x="169" y="163"/>
                    <a:pt x="217" y="127"/>
                    <a:pt x="217" y="82"/>
                  </a:cubicBezTo>
                  <a:cubicBezTo>
                    <a:pt x="217" y="36"/>
                    <a:pt x="169" y="0"/>
                    <a:pt x="108" y="0"/>
                  </a:cubicBezTo>
                  <a:cubicBezTo>
                    <a:pt x="48" y="0"/>
                    <a:pt x="0" y="36"/>
                    <a:pt x="0" y="82"/>
                  </a:cubicBezTo>
                  <a:cubicBezTo>
                    <a:pt x="0" y="127"/>
                    <a:pt x="48" y="163"/>
                    <a:pt x="108" y="163"/>
                  </a:cubicBezTo>
                  <a:close/>
                  <a:moveTo>
                    <a:pt x="108" y="55"/>
                  </a:moveTo>
                  <a:cubicBezTo>
                    <a:pt x="141" y="55"/>
                    <a:pt x="162" y="71"/>
                    <a:pt x="162" y="82"/>
                  </a:cubicBezTo>
                  <a:cubicBezTo>
                    <a:pt x="162" y="93"/>
                    <a:pt x="141" y="109"/>
                    <a:pt x="108" y="109"/>
                  </a:cubicBezTo>
                  <a:cubicBezTo>
                    <a:pt x="75" y="109"/>
                    <a:pt x="54" y="93"/>
                    <a:pt x="54" y="82"/>
                  </a:cubicBezTo>
                  <a:cubicBezTo>
                    <a:pt x="54" y="71"/>
                    <a:pt x="75" y="55"/>
                    <a:pt x="10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69" name="Freeform 41"/>
            <p:cNvSpPr>
              <a:spLocks noEditPoints="1"/>
            </p:cNvSpPr>
            <p:nvPr/>
          </p:nvSpPr>
          <p:spPr bwMode="auto">
            <a:xfrm>
              <a:off x="1653" y="2448"/>
              <a:ext cx="443" cy="333"/>
            </a:xfrm>
            <a:custGeom>
              <a:avLst/>
              <a:gdLst>
                <a:gd name="T0" fmla="*/ 108 w 217"/>
                <a:gd name="T1" fmla="*/ 0 h 163"/>
                <a:gd name="T2" fmla="*/ 0 w 217"/>
                <a:gd name="T3" fmla="*/ 81 h 163"/>
                <a:gd name="T4" fmla="*/ 108 w 217"/>
                <a:gd name="T5" fmla="*/ 163 h 163"/>
                <a:gd name="T6" fmla="*/ 217 w 217"/>
                <a:gd name="T7" fmla="*/ 81 h 163"/>
                <a:gd name="T8" fmla="*/ 108 w 217"/>
                <a:gd name="T9" fmla="*/ 0 h 163"/>
                <a:gd name="T10" fmla="*/ 108 w 217"/>
                <a:gd name="T11" fmla="*/ 108 h 163"/>
                <a:gd name="T12" fmla="*/ 54 w 217"/>
                <a:gd name="T13" fmla="*/ 81 h 163"/>
                <a:gd name="T14" fmla="*/ 108 w 217"/>
                <a:gd name="T15" fmla="*/ 54 h 163"/>
                <a:gd name="T16" fmla="*/ 162 w 217"/>
                <a:gd name="T17" fmla="*/ 81 h 163"/>
                <a:gd name="T18" fmla="*/ 108 w 217"/>
                <a:gd name="T19" fmla="*/ 10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63">
                  <a:moveTo>
                    <a:pt x="108" y="0"/>
                  </a:moveTo>
                  <a:cubicBezTo>
                    <a:pt x="48" y="0"/>
                    <a:pt x="0" y="36"/>
                    <a:pt x="0" y="81"/>
                  </a:cubicBezTo>
                  <a:cubicBezTo>
                    <a:pt x="0" y="127"/>
                    <a:pt x="48" y="163"/>
                    <a:pt x="108" y="163"/>
                  </a:cubicBezTo>
                  <a:cubicBezTo>
                    <a:pt x="169" y="163"/>
                    <a:pt x="217" y="127"/>
                    <a:pt x="217" y="81"/>
                  </a:cubicBezTo>
                  <a:cubicBezTo>
                    <a:pt x="217" y="36"/>
                    <a:pt x="169" y="0"/>
                    <a:pt x="108" y="0"/>
                  </a:cubicBezTo>
                  <a:close/>
                  <a:moveTo>
                    <a:pt x="108" y="108"/>
                  </a:moveTo>
                  <a:cubicBezTo>
                    <a:pt x="75" y="108"/>
                    <a:pt x="54" y="92"/>
                    <a:pt x="54" y="81"/>
                  </a:cubicBezTo>
                  <a:cubicBezTo>
                    <a:pt x="54" y="70"/>
                    <a:pt x="75" y="54"/>
                    <a:pt x="108" y="54"/>
                  </a:cubicBezTo>
                  <a:cubicBezTo>
                    <a:pt x="141" y="54"/>
                    <a:pt x="162" y="70"/>
                    <a:pt x="162" y="81"/>
                  </a:cubicBezTo>
                  <a:cubicBezTo>
                    <a:pt x="162" y="92"/>
                    <a:pt x="141" y="108"/>
                    <a:pt x="108"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70" name="Freeform 42"/>
            <p:cNvSpPr>
              <a:spLocks noEditPoints="1"/>
            </p:cNvSpPr>
            <p:nvPr/>
          </p:nvSpPr>
          <p:spPr bwMode="auto">
            <a:xfrm>
              <a:off x="2" y="0"/>
              <a:ext cx="3712" cy="3611"/>
            </a:xfrm>
            <a:custGeom>
              <a:avLst/>
              <a:gdLst>
                <a:gd name="T0" fmla="*/ 1458 w 1817"/>
                <a:gd name="T1" fmla="*/ 0 h 1766"/>
                <a:gd name="T2" fmla="*/ 28 w 1817"/>
                <a:gd name="T3" fmla="*/ 0 h 1766"/>
                <a:gd name="T4" fmla="*/ 0 w 1817"/>
                <a:gd name="T5" fmla="*/ 911 h 1766"/>
                <a:gd name="T6" fmla="*/ 429 w 1817"/>
                <a:gd name="T7" fmla="*/ 947 h 1766"/>
                <a:gd name="T8" fmla="*/ 456 w 1817"/>
                <a:gd name="T9" fmla="*/ 1766 h 1766"/>
                <a:gd name="T10" fmla="*/ 1404 w 1817"/>
                <a:gd name="T11" fmla="*/ 1739 h 1766"/>
                <a:gd name="T12" fmla="*/ 1788 w 1817"/>
                <a:gd name="T13" fmla="*/ 947 h 1766"/>
                <a:gd name="T14" fmla="*/ 1817 w 1817"/>
                <a:gd name="T15" fmla="*/ 37 h 1766"/>
                <a:gd name="T16" fmla="*/ 618 w 1817"/>
                <a:gd name="T17" fmla="*/ 364 h 1766"/>
                <a:gd name="T18" fmla="*/ 1214 w 1817"/>
                <a:gd name="T19" fmla="*/ 1443 h 1766"/>
                <a:gd name="T20" fmla="*/ 752 w 1817"/>
                <a:gd name="T21" fmla="*/ 1576 h 1766"/>
                <a:gd name="T22" fmla="*/ 618 w 1817"/>
                <a:gd name="T23" fmla="*/ 364 h 1766"/>
                <a:gd name="T24" fmla="*/ 1448 w 1817"/>
                <a:gd name="T25" fmla="*/ 364 h 1766"/>
                <a:gd name="T26" fmla="*/ 1534 w 1817"/>
                <a:gd name="T27" fmla="*/ 477 h 1766"/>
                <a:gd name="T28" fmla="*/ 1533 w 1817"/>
                <a:gd name="T29" fmla="*/ 583 h 1766"/>
                <a:gd name="T30" fmla="*/ 1404 w 1817"/>
                <a:gd name="T31" fmla="*/ 610 h 1766"/>
                <a:gd name="T32" fmla="*/ 429 w 1817"/>
                <a:gd name="T33" fmla="*/ 583 h 1766"/>
                <a:gd name="T34" fmla="*/ 284 w 1817"/>
                <a:gd name="T35" fmla="*/ 474 h 1766"/>
                <a:gd name="T36" fmla="*/ 429 w 1817"/>
                <a:gd name="T37" fmla="*/ 364 h 1766"/>
                <a:gd name="T38" fmla="*/ 483 w 1817"/>
                <a:gd name="T39" fmla="*/ 1712 h 1766"/>
                <a:gd name="T40" fmla="*/ 564 w 1817"/>
                <a:gd name="T41" fmla="*/ 364 h 1766"/>
                <a:gd name="T42" fmla="*/ 591 w 1817"/>
                <a:gd name="T43" fmla="*/ 1495 h 1766"/>
                <a:gd name="T44" fmla="*/ 727 w 1817"/>
                <a:gd name="T45" fmla="*/ 1631 h 1766"/>
                <a:gd name="T46" fmla="*/ 1133 w 1817"/>
                <a:gd name="T47" fmla="*/ 1603 h 1766"/>
                <a:gd name="T48" fmla="*/ 1268 w 1817"/>
                <a:gd name="T49" fmla="*/ 1468 h 1766"/>
                <a:gd name="T50" fmla="*/ 1350 w 1817"/>
                <a:gd name="T51" fmla="*/ 364 h 1766"/>
                <a:gd name="T52" fmla="*/ 483 w 1817"/>
                <a:gd name="T53" fmla="*/ 1712 h 1766"/>
                <a:gd name="T54" fmla="*/ 1404 w 1817"/>
                <a:gd name="T55" fmla="*/ 874 h 1766"/>
                <a:gd name="T56" fmla="*/ 1561 w 1817"/>
                <a:gd name="T57" fmla="*/ 656 h 1766"/>
                <a:gd name="T58" fmla="*/ 1590 w 1817"/>
                <a:gd name="T59" fmla="*/ 474 h 1766"/>
                <a:gd name="T60" fmla="*/ 369 w 1817"/>
                <a:gd name="T61" fmla="*/ 291 h 1766"/>
                <a:gd name="T62" fmla="*/ 227 w 1817"/>
                <a:gd name="T63" fmla="*/ 619 h 1766"/>
                <a:gd name="T64" fmla="*/ 429 w 1817"/>
                <a:gd name="T65" fmla="*/ 656 h 1766"/>
                <a:gd name="T66" fmla="*/ 57 w 1817"/>
                <a:gd name="T67" fmla="*/ 874 h 1766"/>
                <a:gd name="T68" fmla="*/ 412 w 1817"/>
                <a:gd name="T69" fmla="*/ 73 h 1766"/>
                <a:gd name="T70" fmla="*/ 1760 w 1817"/>
                <a:gd name="T71" fmla="*/ 73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7" h="1766">
                  <a:moveTo>
                    <a:pt x="1788" y="0"/>
                  </a:moveTo>
                  <a:cubicBezTo>
                    <a:pt x="1458" y="0"/>
                    <a:pt x="1458" y="0"/>
                    <a:pt x="1458" y="0"/>
                  </a:cubicBezTo>
                  <a:cubicBezTo>
                    <a:pt x="428" y="0"/>
                    <a:pt x="428" y="0"/>
                    <a:pt x="428" y="0"/>
                  </a:cubicBezTo>
                  <a:cubicBezTo>
                    <a:pt x="28" y="0"/>
                    <a:pt x="28" y="0"/>
                    <a:pt x="28" y="0"/>
                  </a:cubicBezTo>
                  <a:cubicBezTo>
                    <a:pt x="13" y="0"/>
                    <a:pt x="0" y="16"/>
                    <a:pt x="0" y="37"/>
                  </a:cubicBezTo>
                  <a:cubicBezTo>
                    <a:pt x="0" y="911"/>
                    <a:pt x="0" y="911"/>
                    <a:pt x="0" y="911"/>
                  </a:cubicBezTo>
                  <a:cubicBezTo>
                    <a:pt x="0" y="931"/>
                    <a:pt x="13" y="947"/>
                    <a:pt x="28" y="947"/>
                  </a:cubicBezTo>
                  <a:cubicBezTo>
                    <a:pt x="429" y="947"/>
                    <a:pt x="429" y="947"/>
                    <a:pt x="429" y="947"/>
                  </a:cubicBezTo>
                  <a:cubicBezTo>
                    <a:pt x="429" y="1739"/>
                    <a:pt x="429" y="1739"/>
                    <a:pt x="429" y="1739"/>
                  </a:cubicBezTo>
                  <a:cubicBezTo>
                    <a:pt x="429" y="1754"/>
                    <a:pt x="441" y="1766"/>
                    <a:pt x="456" y="1766"/>
                  </a:cubicBezTo>
                  <a:cubicBezTo>
                    <a:pt x="1377" y="1766"/>
                    <a:pt x="1377" y="1766"/>
                    <a:pt x="1377" y="1766"/>
                  </a:cubicBezTo>
                  <a:cubicBezTo>
                    <a:pt x="1392" y="1766"/>
                    <a:pt x="1404" y="1754"/>
                    <a:pt x="1404" y="1739"/>
                  </a:cubicBezTo>
                  <a:cubicBezTo>
                    <a:pt x="1404" y="947"/>
                    <a:pt x="1404" y="947"/>
                    <a:pt x="1404" y="947"/>
                  </a:cubicBezTo>
                  <a:cubicBezTo>
                    <a:pt x="1788" y="947"/>
                    <a:pt x="1788" y="947"/>
                    <a:pt x="1788" y="947"/>
                  </a:cubicBezTo>
                  <a:cubicBezTo>
                    <a:pt x="1804" y="947"/>
                    <a:pt x="1817" y="931"/>
                    <a:pt x="1817" y="911"/>
                  </a:cubicBezTo>
                  <a:cubicBezTo>
                    <a:pt x="1817" y="37"/>
                    <a:pt x="1817" y="37"/>
                    <a:pt x="1817" y="37"/>
                  </a:cubicBezTo>
                  <a:cubicBezTo>
                    <a:pt x="1817" y="16"/>
                    <a:pt x="1804" y="0"/>
                    <a:pt x="1788" y="0"/>
                  </a:cubicBezTo>
                  <a:close/>
                  <a:moveTo>
                    <a:pt x="618" y="364"/>
                  </a:moveTo>
                  <a:cubicBezTo>
                    <a:pt x="1214" y="364"/>
                    <a:pt x="1214" y="364"/>
                    <a:pt x="1214" y="364"/>
                  </a:cubicBezTo>
                  <a:cubicBezTo>
                    <a:pt x="1214" y="1443"/>
                    <a:pt x="1214" y="1443"/>
                    <a:pt x="1214" y="1443"/>
                  </a:cubicBezTo>
                  <a:cubicBezTo>
                    <a:pt x="1146" y="1455"/>
                    <a:pt x="1093" y="1508"/>
                    <a:pt x="1081" y="1576"/>
                  </a:cubicBezTo>
                  <a:cubicBezTo>
                    <a:pt x="752" y="1576"/>
                    <a:pt x="752" y="1576"/>
                    <a:pt x="752" y="1576"/>
                  </a:cubicBezTo>
                  <a:cubicBezTo>
                    <a:pt x="740" y="1508"/>
                    <a:pt x="686" y="1455"/>
                    <a:pt x="618" y="1443"/>
                  </a:cubicBezTo>
                  <a:lnTo>
                    <a:pt x="618" y="364"/>
                  </a:lnTo>
                  <a:close/>
                  <a:moveTo>
                    <a:pt x="1404" y="364"/>
                  </a:moveTo>
                  <a:cubicBezTo>
                    <a:pt x="1448" y="364"/>
                    <a:pt x="1448" y="364"/>
                    <a:pt x="1448" y="364"/>
                  </a:cubicBezTo>
                  <a:cubicBezTo>
                    <a:pt x="1495" y="364"/>
                    <a:pt x="1533" y="413"/>
                    <a:pt x="1533" y="474"/>
                  </a:cubicBezTo>
                  <a:cubicBezTo>
                    <a:pt x="1533" y="475"/>
                    <a:pt x="1534" y="476"/>
                    <a:pt x="1534" y="477"/>
                  </a:cubicBezTo>
                  <a:cubicBezTo>
                    <a:pt x="1533" y="482"/>
                    <a:pt x="1533" y="482"/>
                    <a:pt x="1533" y="482"/>
                  </a:cubicBezTo>
                  <a:cubicBezTo>
                    <a:pt x="1533" y="583"/>
                    <a:pt x="1533" y="583"/>
                    <a:pt x="1533" y="583"/>
                  </a:cubicBezTo>
                  <a:cubicBezTo>
                    <a:pt x="1410" y="583"/>
                    <a:pt x="1410" y="583"/>
                    <a:pt x="1410" y="583"/>
                  </a:cubicBezTo>
                  <a:cubicBezTo>
                    <a:pt x="1404" y="610"/>
                    <a:pt x="1404" y="610"/>
                    <a:pt x="1404" y="610"/>
                  </a:cubicBezTo>
                  <a:lnTo>
                    <a:pt x="1404" y="364"/>
                  </a:lnTo>
                  <a:close/>
                  <a:moveTo>
                    <a:pt x="429" y="583"/>
                  </a:moveTo>
                  <a:cubicBezTo>
                    <a:pt x="284" y="583"/>
                    <a:pt x="284" y="583"/>
                    <a:pt x="284" y="583"/>
                  </a:cubicBezTo>
                  <a:cubicBezTo>
                    <a:pt x="284" y="474"/>
                    <a:pt x="284" y="474"/>
                    <a:pt x="284" y="474"/>
                  </a:cubicBezTo>
                  <a:cubicBezTo>
                    <a:pt x="284" y="413"/>
                    <a:pt x="322" y="364"/>
                    <a:pt x="369" y="364"/>
                  </a:cubicBezTo>
                  <a:cubicBezTo>
                    <a:pt x="429" y="364"/>
                    <a:pt x="429" y="364"/>
                    <a:pt x="429" y="364"/>
                  </a:cubicBezTo>
                  <a:lnTo>
                    <a:pt x="429" y="583"/>
                  </a:lnTo>
                  <a:close/>
                  <a:moveTo>
                    <a:pt x="483" y="1712"/>
                  </a:moveTo>
                  <a:cubicBezTo>
                    <a:pt x="483" y="364"/>
                    <a:pt x="483" y="364"/>
                    <a:pt x="483" y="364"/>
                  </a:cubicBezTo>
                  <a:cubicBezTo>
                    <a:pt x="564" y="364"/>
                    <a:pt x="564" y="364"/>
                    <a:pt x="564" y="364"/>
                  </a:cubicBezTo>
                  <a:cubicBezTo>
                    <a:pt x="564" y="1468"/>
                    <a:pt x="564" y="1468"/>
                    <a:pt x="564" y="1468"/>
                  </a:cubicBezTo>
                  <a:cubicBezTo>
                    <a:pt x="564" y="1483"/>
                    <a:pt x="576" y="1495"/>
                    <a:pt x="591" y="1495"/>
                  </a:cubicBezTo>
                  <a:cubicBezTo>
                    <a:pt x="651" y="1495"/>
                    <a:pt x="700" y="1544"/>
                    <a:pt x="700" y="1603"/>
                  </a:cubicBezTo>
                  <a:cubicBezTo>
                    <a:pt x="700" y="1618"/>
                    <a:pt x="712" y="1631"/>
                    <a:pt x="727" y="1631"/>
                  </a:cubicBezTo>
                  <a:cubicBezTo>
                    <a:pt x="1106" y="1631"/>
                    <a:pt x="1106" y="1631"/>
                    <a:pt x="1106" y="1631"/>
                  </a:cubicBezTo>
                  <a:cubicBezTo>
                    <a:pt x="1121" y="1631"/>
                    <a:pt x="1133" y="1618"/>
                    <a:pt x="1133" y="1603"/>
                  </a:cubicBezTo>
                  <a:cubicBezTo>
                    <a:pt x="1133" y="1544"/>
                    <a:pt x="1182" y="1495"/>
                    <a:pt x="1241" y="1495"/>
                  </a:cubicBezTo>
                  <a:cubicBezTo>
                    <a:pt x="1256" y="1495"/>
                    <a:pt x="1268" y="1483"/>
                    <a:pt x="1268" y="1468"/>
                  </a:cubicBezTo>
                  <a:cubicBezTo>
                    <a:pt x="1268" y="364"/>
                    <a:pt x="1268" y="364"/>
                    <a:pt x="1268" y="364"/>
                  </a:cubicBezTo>
                  <a:cubicBezTo>
                    <a:pt x="1350" y="364"/>
                    <a:pt x="1350" y="364"/>
                    <a:pt x="1350" y="364"/>
                  </a:cubicBezTo>
                  <a:cubicBezTo>
                    <a:pt x="1350" y="1712"/>
                    <a:pt x="1350" y="1712"/>
                    <a:pt x="1350" y="1712"/>
                  </a:cubicBezTo>
                  <a:lnTo>
                    <a:pt x="483" y="1712"/>
                  </a:lnTo>
                  <a:close/>
                  <a:moveTo>
                    <a:pt x="1760" y="874"/>
                  </a:moveTo>
                  <a:cubicBezTo>
                    <a:pt x="1404" y="874"/>
                    <a:pt x="1404" y="874"/>
                    <a:pt x="1404" y="874"/>
                  </a:cubicBezTo>
                  <a:cubicBezTo>
                    <a:pt x="1404" y="656"/>
                    <a:pt x="1404" y="656"/>
                    <a:pt x="1404" y="656"/>
                  </a:cubicBezTo>
                  <a:cubicBezTo>
                    <a:pt x="1561" y="656"/>
                    <a:pt x="1561" y="656"/>
                    <a:pt x="1561" y="656"/>
                  </a:cubicBezTo>
                  <a:cubicBezTo>
                    <a:pt x="1577" y="656"/>
                    <a:pt x="1590" y="639"/>
                    <a:pt x="1590" y="619"/>
                  </a:cubicBezTo>
                  <a:cubicBezTo>
                    <a:pt x="1590" y="474"/>
                    <a:pt x="1590" y="474"/>
                    <a:pt x="1590" y="474"/>
                  </a:cubicBezTo>
                  <a:cubicBezTo>
                    <a:pt x="1590" y="373"/>
                    <a:pt x="1526" y="291"/>
                    <a:pt x="1448" y="291"/>
                  </a:cubicBezTo>
                  <a:cubicBezTo>
                    <a:pt x="369" y="291"/>
                    <a:pt x="369" y="291"/>
                    <a:pt x="369" y="291"/>
                  </a:cubicBezTo>
                  <a:cubicBezTo>
                    <a:pt x="291" y="291"/>
                    <a:pt x="227" y="373"/>
                    <a:pt x="227" y="474"/>
                  </a:cubicBezTo>
                  <a:cubicBezTo>
                    <a:pt x="227" y="619"/>
                    <a:pt x="227" y="619"/>
                    <a:pt x="227" y="619"/>
                  </a:cubicBezTo>
                  <a:cubicBezTo>
                    <a:pt x="227" y="639"/>
                    <a:pt x="240" y="656"/>
                    <a:pt x="255" y="656"/>
                  </a:cubicBezTo>
                  <a:cubicBezTo>
                    <a:pt x="429" y="656"/>
                    <a:pt x="429" y="656"/>
                    <a:pt x="429" y="656"/>
                  </a:cubicBezTo>
                  <a:cubicBezTo>
                    <a:pt x="429" y="874"/>
                    <a:pt x="429" y="874"/>
                    <a:pt x="429" y="874"/>
                  </a:cubicBezTo>
                  <a:cubicBezTo>
                    <a:pt x="57" y="874"/>
                    <a:pt x="57" y="874"/>
                    <a:pt x="57" y="874"/>
                  </a:cubicBezTo>
                  <a:cubicBezTo>
                    <a:pt x="57" y="73"/>
                    <a:pt x="57" y="73"/>
                    <a:pt x="57" y="73"/>
                  </a:cubicBezTo>
                  <a:cubicBezTo>
                    <a:pt x="412" y="73"/>
                    <a:pt x="412" y="73"/>
                    <a:pt x="412" y="73"/>
                  </a:cubicBezTo>
                  <a:cubicBezTo>
                    <a:pt x="1460" y="73"/>
                    <a:pt x="1460" y="73"/>
                    <a:pt x="1460" y="73"/>
                  </a:cubicBezTo>
                  <a:cubicBezTo>
                    <a:pt x="1760" y="73"/>
                    <a:pt x="1760" y="73"/>
                    <a:pt x="1760" y="73"/>
                  </a:cubicBezTo>
                  <a:lnTo>
                    <a:pt x="1760" y="8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60" name="TextBox 159"/>
          <p:cNvSpPr txBox="1"/>
          <p:nvPr/>
        </p:nvSpPr>
        <p:spPr>
          <a:xfrm>
            <a:off x="8196266" y="614571"/>
            <a:ext cx="299263"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API</a:t>
            </a:r>
          </a:p>
        </p:txBody>
      </p:sp>
      <p:grpSp>
        <p:nvGrpSpPr>
          <p:cNvPr id="161" name="Group 4"/>
          <p:cNvGrpSpPr>
            <a:grpSpLocks noChangeAspect="1"/>
          </p:cNvGrpSpPr>
          <p:nvPr/>
        </p:nvGrpSpPr>
        <p:grpSpPr bwMode="auto">
          <a:xfrm flipH="1">
            <a:off x="8206267" y="821798"/>
            <a:ext cx="289971" cy="287042"/>
            <a:chOff x="-816" y="0"/>
            <a:chExt cx="1221" cy="1228"/>
          </a:xfrm>
          <a:solidFill>
            <a:schemeClr val="accent1"/>
          </a:solidFill>
        </p:grpSpPr>
        <p:sp>
          <p:nvSpPr>
            <p:cNvPr id="162" name="Freeform 5"/>
            <p:cNvSpPr>
              <a:spLocks noEditPoints="1"/>
            </p:cNvSpPr>
            <p:nvPr/>
          </p:nvSpPr>
          <p:spPr bwMode="auto">
            <a:xfrm>
              <a:off x="-816" y="0"/>
              <a:ext cx="1221" cy="1228"/>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63" name="Freeform 6"/>
            <p:cNvSpPr>
              <a:spLocks noEditPoints="1"/>
            </p:cNvSpPr>
            <p:nvPr/>
          </p:nvSpPr>
          <p:spPr bwMode="auto">
            <a:xfrm>
              <a:off x="-466" y="357"/>
              <a:ext cx="520" cy="514"/>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176" name="Rounded Rectangle 67">
            <a:extLst>
              <a:ext uri="{FF2B5EF4-FFF2-40B4-BE49-F238E27FC236}">
                <a16:creationId xmlns:a16="http://schemas.microsoft.com/office/drawing/2014/main" id="{C572D8C1-77B6-492E-8FBC-E7439628C817}"/>
              </a:ext>
            </a:extLst>
          </p:cNvPr>
          <p:cNvSpPr/>
          <p:nvPr/>
        </p:nvSpPr>
        <p:spPr>
          <a:xfrm>
            <a:off x="3599312" y="4084319"/>
            <a:ext cx="8424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Reporting Dashboard</a:t>
            </a:r>
          </a:p>
        </p:txBody>
      </p:sp>
      <p:sp>
        <p:nvSpPr>
          <p:cNvPr id="190" name="Rounded Rectangle 67">
            <a:extLst>
              <a:ext uri="{FF2B5EF4-FFF2-40B4-BE49-F238E27FC236}">
                <a16:creationId xmlns:a16="http://schemas.microsoft.com/office/drawing/2014/main" id="{CCEB973B-2677-4587-B369-B57547473557}"/>
              </a:ext>
            </a:extLst>
          </p:cNvPr>
          <p:cNvSpPr/>
          <p:nvPr/>
        </p:nvSpPr>
        <p:spPr>
          <a:xfrm>
            <a:off x="5940095" y="2740383"/>
            <a:ext cx="734878" cy="266980"/>
          </a:xfrm>
          <a:prstGeom prst="roundRect">
            <a:avLst>
              <a:gd name="adj" fmla="val 12458"/>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Alerts &amp;</a:t>
            </a:r>
          </a:p>
          <a:p>
            <a:pPr algn="ctr" defTabSz="464344">
              <a:defRPr/>
            </a:pPr>
            <a:r>
              <a:rPr lang="en-US" sz="750" kern="0" dirty="0">
                <a:solidFill>
                  <a:srgbClr val="004278"/>
                </a:solidFill>
                <a:latin typeface="Century Gothic"/>
                <a:cs typeface="Arial" panose="020B0604020202020204" pitchFamily="34" charset="0"/>
              </a:rPr>
              <a:t>Notifications</a:t>
            </a:r>
          </a:p>
        </p:txBody>
      </p:sp>
      <p:sp>
        <p:nvSpPr>
          <p:cNvPr id="237" name="Rounded Rectangle 67">
            <a:extLst>
              <a:ext uri="{FF2B5EF4-FFF2-40B4-BE49-F238E27FC236}">
                <a16:creationId xmlns:a16="http://schemas.microsoft.com/office/drawing/2014/main" id="{453AF988-508A-41E9-A73C-E320498CFAC5}"/>
              </a:ext>
            </a:extLst>
          </p:cNvPr>
          <p:cNvSpPr/>
          <p:nvPr/>
        </p:nvSpPr>
        <p:spPr>
          <a:xfrm>
            <a:off x="6758312" y="2761629"/>
            <a:ext cx="685800" cy="244093"/>
          </a:xfrm>
          <a:prstGeom prst="roundRect">
            <a:avLst>
              <a:gd name="adj" fmla="val 9003"/>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Contact log</a:t>
            </a:r>
          </a:p>
        </p:txBody>
      </p:sp>
      <p:sp>
        <p:nvSpPr>
          <p:cNvPr id="243" name="Rounded Rectangle 67">
            <a:extLst>
              <a:ext uri="{FF2B5EF4-FFF2-40B4-BE49-F238E27FC236}">
                <a16:creationId xmlns:a16="http://schemas.microsoft.com/office/drawing/2014/main" id="{D179A982-C073-4A83-9F81-DC729DB51ECA}"/>
              </a:ext>
            </a:extLst>
          </p:cNvPr>
          <p:cNvSpPr/>
          <p:nvPr/>
        </p:nvSpPr>
        <p:spPr>
          <a:xfrm>
            <a:off x="5940096" y="2433753"/>
            <a:ext cx="743764" cy="251100"/>
          </a:xfrm>
          <a:prstGeom prst="roundRect">
            <a:avLst>
              <a:gd name="adj" fmla="val 8249"/>
            </a:avLst>
          </a:prstGeom>
          <a:solidFill>
            <a:srgbClr val="FFC000"/>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Account</a:t>
            </a:r>
          </a:p>
          <a:p>
            <a:pPr algn="ctr" defTabSz="464344">
              <a:defRPr/>
            </a:pPr>
            <a:r>
              <a:rPr lang="en-US" sz="750" kern="0" dirty="0">
                <a:solidFill>
                  <a:srgbClr val="004278"/>
                </a:solidFill>
                <a:latin typeface="Century Gothic"/>
                <a:cs typeface="Arial" panose="020B0604020202020204" pitchFamily="34" charset="0"/>
              </a:rPr>
              <a:t>Aggregation</a:t>
            </a:r>
          </a:p>
        </p:txBody>
      </p:sp>
      <p:sp>
        <p:nvSpPr>
          <p:cNvPr id="245" name="Rounded Rectangle 67">
            <a:extLst>
              <a:ext uri="{FF2B5EF4-FFF2-40B4-BE49-F238E27FC236}">
                <a16:creationId xmlns:a16="http://schemas.microsoft.com/office/drawing/2014/main" id="{C572D8C1-77B6-492E-8FBC-E7439628C817}"/>
              </a:ext>
            </a:extLst>
          </p:cNvPr>
          <p:cNvSpPr/>
          <p:nvPr/>
        </p:nvSpPr>
        <p:spPr>
          <a:xfrm>
            <a:off x="6755139" y="2433752"/>
            <a:ext cx="685800" cy="251100"/>
          </a:xfrm>
          <a:prstGeom prst="roundRect">
            <a:avLst>
              <a:gd name="adj" fmla="val 8249"/>
            </a:avLst>
          </a:prstGeom>
          <a:solidFill>
            <a:srgbClr val="FFC000"/>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Money </a:t>
            </a:r>
            <a:r>
              <a:rPr lang="en-US" sz="750" kern="0" dirty="0" err="1">
                <a:solidFill>
                  <a:srgbClr val="004278"/>
                </a:solidFill>
                <a:latin typeface="Century Gothic"/>
                <a:cs typeface="Arial" panose="020B0604020202020204" pitchFamily="34" charset="0"/>
              </a:rPr>
              <a:t>Mgmt</a:t>
            </a:r>
            <a:r>
              <a:rPr lang="en-US" sz="750" kern="0" dirty="0">
                <a:solidFill>
                  <a:srgbClr val="004278"/>
                </a:solidFill>
                <a:latin typeface="Century Gothic"/>
                <a:cs typeface="Arial" panose="020B0604020202020204" pitchFamily="34" charset="0"/>
              </a:rPr>
              <a:t>/PFM.  </a:t>
            </a:r>
          </a:p>
        </p:txBody>
      </p:sp>
      <p:sp>
        <p:nvSpPr>
          <p:cNvPr id="259" name="Up-Down Arrow 258"/>
          <p:cNvSpPr/>
          <p:nvPr/>
        </p:nvSpPr>
        <p:spPr>
          <a:xfrm>
            <a:off x="6675788" y="4443415"/>
            <a:ext cx="169773" cy="308843"/>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sp>
        <p:nvSpPr>
          <p:cNvPr id="264" name="Rectangle 263"/>
          <p:cNvSpPr/>
          <p:nvPr/>
        </p:nvSpPr>
        <p:spPr>
          <a:xfrm>
            <a:off x="1345928" y="4394614"/>
            <a:ext cx="1015311" cy="38652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GB" sz="1500" b="1" dirty="0">
                <a:solidFill>
                  <a:srgbClr val="004278"/>
                </a:solidFill>
                <a:latin typeface="Century Gothic"/>
              </a:rPr>
              <a:t>API layer</a:t>
            </a:r>
          </a:p>
        </p:txBody>
      </p:sp>
      <p:sp>
        <p:nvSpPr>
          <p:cNvPr id="266" name="Up-Down Arrow 265"/>
          <p:cNvSpPr/>
          <p:nvPr/>
        </p:nvSpPr>
        <p:spPr>
          <a:xfrm>
            <a:off x="5250459" y="4443415"/>
            <a:ext cx="169773" cy="308843"/>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sp>
        <p:nvSpPr>
          <p:cNvPr id="269" name="Up-Down Arrow 268"/>
          <p:cNvSpPr/>
          <p:nvPr/>
        </p:nvSpPr>
        <p:spPr>
          <a:xfrm>
            <a:off x="3825129" y="4443415"/>
            <a:ext cx="169773" cy="308843"/>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sp>
        <p:nvSpPr>
          <p:cNvPr id="270" name="Up-Down Arrow 269"/>
          <p:cNvSpPr/>
          <p:nvPr/>
        </p:nvSpPr>
        <p:spPr>
          <a:xfrm>
            <a:off x="2399799" y="4443415"/>
            <a:ext cx="169773" cy="308843"/>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grpSp>
        <p:nvGrpSpPr>
          <p:cNvPr id="215" name="Group 214"/>
          <p:cNvGrpSpPr/>
          <p:nvPr/>
        </p:nvGrpSpPr>
        <p:grpSpPr>
          <a:xfrm>
            <a:off x="7689601" y="2313294"/>
            <a:ext cx="189071" cy="163435"/>
            <a:chOff x="1815521" y="3114036"/>
            <a:chExt cx="133443" cy="173262"/>
          </a:xfrm>
        </p:grpSpPr>
        <p:cxnSp>
          <p:nvCxnSpPr>
            <p:cNvPr id="216" name="Straight Arrow Connector 215">
              <a:extLst>
                <a:ext uri="{FF2B5EF4-FFF2-40B4-BE49-F238E27FC236}">
                  <a16:creationId xmlns:a16="http://schemas.microsoft.com/office/drawing/2014/main" id="{BCC0485F-ADFD-4DD7-AEEE-8A08B92329E1}"/>
                </a:ext>
              </a:extLst>
            </p:cNvPr>
            <p:cNvCxnSpPr>
              <a:cxnSpLocks/>
            </p:cNvCxnSpPr>
            <p:nvPr/>
          </p:nvCxnSpPr>
          <p:spPr>
            <a:xfrm>
              <a:off x="1815521" y="3114036"/>
              <a:ext cx="133443" cy="2626"/>
            </a:xfrm>
            <a:prstGeom prst="straightConnector1">
              <a:avLst/>
            </a:prstGeom>
            <a:noFill/>
            <a:ln w="12700" cap="flat">
              <a:solidFill>
                <a:schemeClr val="accent1">
                  <a:lumMod val="75000"/>
                </a:schemeClr>
              </a:solidFill>
              <a:prstDash val="solid"/>
              <a:miter lim="400000"/>
              <a:tailEnd type="triangle"/>
            </a:ln>
            <a:effectLst/>
            <a:sp3d/>
          </p:spPr>
        </p:cxnSp>
        <p:cxnSp>
          <p:nvCxnSpPr>
            <p:cNvPr id="219" name="Straight Arrow Connector 218">
              <a:extLst>
                <a:ext uri="{FF2B5EF4-FFF2-40B4-BE49-F238E27FC236}">
                  <a16:creationId xmlns:a16="http://schemas.microsoft.com/office/drawing/2014/main" id="{BCC0485F-ADFD-4DD7-AEEE-8A08B92329E1}"/>
                </a:ext>
              </a:extLst>
            </p:cNvPr>
            <p:cNvCxnSpPr>
              <a:cxnSpLocks/>
            </p:cNvCxnSpPr>
            <p:nvPr/>
          </p:nvCxnSpPr>
          <p:spPr>
            <a:xfrm flipH="1">
              <a:off x="1815521" y="3284672"/>
              <a:ext cx="133443" cy="2626"/>
            </a:xfrm>
            <a:prstGeom prst="straightConnector1">
              <a:avLst/>
            </a:prstGeom>
            <a:noFill/>
            <a:ln w="12700" cap="flat">
              <a:solidFill>
                <a:schemeClr val="accent1">
                  <a:lumMod val="75000"/>
                </a:schemeClr>
              </a:solidFill>
              <a:prstDash val="solid"/>
              <a:miter lim="400000"/>
              <a:tailEnd type="triangle"/>
            </a:ln>
            <a:effectLst/>
            <a:sp3d/>
          </p:spPr>
        </p:cxnSp>
      </p:grpSp>
      <p:sp>
        <p:nvSpPr>
          <p:cNvPr id="195" name="Rounded Rectangle 67">
            <a:extLst>
              <a:ext uri="{FF2B5EF4-FFF2-40B4-BE49-F238E27FC236}">
                <a16:creationId xmlns:a16="http://schemas.microsoft.com/office/drawing/2014/main" id="{84CA3FD1-1D64-483C-BFB0-50125C34CA38}"/>
              </a:ext>
            </a:extLst>
          </p:cNvPr>
          <p:cNvSpPr/>
          <p:nvPr/>
        </p:nvSpPr>
        <p:spPr>
          <a:xfrm>
            <a:off x="1866158" y="2379073"/>
            <a:ext cx="1166838"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latin typeface="Century Gothic"/>
                <a:cs typeface="Arial" panose="020B0604020202020204" pitchFamily="34" charset="0"/>
              </a:rPr>
              <a:t>Real-time Engagement</a:t>
            </a:r>
          </a:p>
        </p:txBody>
      </p:sp>
      <p:sp>
        <p:nvSpPr>
          <p:cNvPr id="201" name="Rounded Rectangle 67">
            <a:extLst>
              <a:ext uri="{FF2B5EF4-FFF2-40B4-BE49-F238E27FC236}">
                <a16:creationId xmlns:a16="http://schemas.microsoft.com/office/drawing/2014/main" id="{7C4AD86A-9308-448F-9D47-BB848FF2B3B1}"/>
              </a:ext>
            </a:extLst>
          </p:cNvPr>
          <p:cNvSpPr/>
          <p:nvPr/>
        </p:nvSpPr>
        <p:spPr>
          <a:xfrm>
            <a:off x="2535620" y="3077557"/>
            <a:ext cx="685800" cy="2511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a:solidFill>
                  <a:srgbClr val="004278"/>
                </a:solidFill>
                <a:latin typeface="Century Gothic"/>
                <a:cs typeface="Arial" panose="020B0604020202020204" pitchFamily="34" charset="0"/>
              </a:rPr>
              <a:t>Origination</a:t>
            </a:r>
          </a:p>
        </p:txBody>
      </p:sp>
      <p:sp>
        <p:nvSpPr>
          <p:cNvPr id="6" name="Right Bracket 5"/>
          <p:cNvSpPr/>
          <p:nvPr/>
        </p:nvSpPr>
        <p:spPr>
          <a:xfrm>
            <a:off x="6138599" y="596716"/>
            <a:ext cx="185459" cy="1171277"/>
          </a:xfrm>
          <a:prstGeom prst="rightBracket">
            <a:avLst>
              <a:gd name="adj" fmla="val 63923"/>
            </a:avLst>
          </a:prstGeom>
          <a:ln w="28575">
            <a:solidFill>
              <a:srgbClr val="003E7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GB" sz="1350">
              <a:solidFill>
                <a:srgbClr val="000000"/>
              </a:solidFill>
              <a:latin typeface="Century Gothic"/>
            </a:endParaRPr>
          </a:p>
        </p:txBody>
      </p:sp>
      <p:pic>
        <p:nvPicPr>
          <p:cNvPr id="2050" name="Picture 2" descr="thirdstrea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79" y="2137082"/>
            <a:ext cx="748849" cy="187212"/>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p:cNvSpPr txBox="1"/>
          <p:nvPr/>
        </p:nvSpPr>
        <p:spPr>
          <a:xfrm>
            <a:off x="964481" y="634739"/>
            <a:ext cx="290714"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defRPr/>
            </a:pPr>
            <a:r>
              <a:rPr lang="en-GB" sz="900" dirty="0">
                <a:solidFill>
                  <a:srgbClr val="003E75"/>
                </a:solidFill>
                <a:latin typeface="Century Gothic"/>
                <a:cs typeface="Arial" panose="020B0604020202020204" pitchFamily="34" charset="0"/>
                <a:sym typeface="Helvetica Light"/>
              </a:rPr>
              <a:t>New to Bank</a:t>
            </a:r>
          </a:p>
          <a:p>
            <a:pPr algn="ctr" defTabSz="619125" hangingPunct="0">
              <a:defRPr/>
            </a:pPr>
            <a:r>
              <a:rPr lang="en-GB" sz="788" dirty="0">
                <a:solidFill>
                  <a:srgbClr val="003E75"/>
                </a:solidFill>
                <a:latin typeface="Century Gothic"/>
                <a:cs typeface="Arial" panose="020B0604020202020204" pitchFamily="34" charset="0"/>
                <a:sym typeface="Helvetica Light"/>
              </a:rPr>
              <a:t>unsecured</a:t>
            </a:r>
            <a:endParaRPr lang="en-GB" sz="1050" dirty="0">
              <a:solidFill>
                <a:srgbClr val="003E75"/>
              </a:solidFill>
              <a:latin typeface="Century Gothic"/>
              <a:cs typeface="Arial" panose="020B0604020202020204" pitchFamily="34" charset="0"/>
              <a:sym typeface="Helvetica Light"/>
            </a:endParaRPr>
          </a:p>
        </p:txBody>
      </p:sp>
      <p:grpSp>
        <p:nvGrpSpPr>
          <p:cNvPr id="181" name="Group 180"/>
          <p:cNvGrpSpPr>
            <a:grpSpLocks noChangeAspect="1"/>
          </p:cNvGrpSpPr>
          <p:nvPr/>
        </p:nvGrpSpPr>
        <p:grpSpPr bwMode="auto">
          <a:xfrm flipH="1">
            <a:off x="872641" y="915033"/>
            <a:ext cx="184205" cy="213700"/>
            <a:chOff x="-1" y="0"/>
            <a:chExt cx="2054" cy="2421"/>
          </a:xfrm>
          <a:solidFill>
            <a:schemeClr val="accent1"/>
          </a:solidFill>
        </p:grpSpPr>
        <p:sp>
          <p:nvSpPr>
            <p:cNvPr id="198" name="Freeform 33"/>
            <p:cNvSpPr>
              <a:spLocks noEditPoints="1"/>
            </p:cNvSpPr>
            <p:nvPr/>
          </p:nvSpPr>
          <p:spPr bwMode="auto">
            <a:xfrm>
              <a:off x="-1" y="1300"/>
              <a:ext cx="2054" cy="1121"/>
            </a:xfrm>
            <a:custGeom>
              <a:avLst/>
              <a:gdLst>
                <a:gd name="T0" fmla="*/ 502 w 1004"/>
                <a:gd name="T1" fmla="*/ 0 h 548"/>
                <a:gd name="T2" fmla="*/ 0 w 1004"/>
                <a:gd name="T3" fmla="*/ 531 h 548"/>
                <a:gd name="T4" fmla="*/ 0 w 1004"/>
                <a:gd name="T5" fmla="*/ 548 h 548"/>
                <a:gd name="T6" fmla="*/ 1004 w 1004"/>
                <a:gd name="T7" fmla="*/ 548 h 548"/>
                <a:gd name="T8" fmla="*/ 1004 w 1004"/>
                <a:gd name="T9" fmla="*/ 531 h 548"/>
                <a:gd name="T10" fmla="*/ 502 w 1004"/>
                <a:gd name="T11" fmla="*/ 0 h 548"/>
                <a:gd name="T12" fmla="*/ 41 w 1004"/>
                <a:gd name="T13" fmla="*/ 515 h 548"/>
                <a:gd name="T14" fmla="*/ 502 w 1004"/>
                <a:gd name="T15" fmla="*/ 34 h 548"/>
                <a:gd name="T16" fmla="*/ 963 w 1004"/>
                <a:gd name="T17" fmla="*/ 515 h 548"/>
                <a:gd name="T18" fmla="*/ 41 w 1004"/>
                <a:gd name="T19" fmla="*/ 51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4" h="548">
                  <a:moveTo>
                    <a:pt x="502" y="0"/>
                  </a:moveTo>
                  <a:cubicBezTo>
                    <a:pt x="225" y="0"/>
                    <a:pt x="0" y="238"/>
                    <a:pt x="0" y="531"/>
                  </a:cubicBezTo>
                  <a:cubicBezTo>
                    <a:pt x="0" y="548"/>
                    <a:pt x="0" y="548"/>
                    <a:pt x="0" y="548"/>
                  </a:cubicBezTo>
                  <a:cubicBezTo>
                    <a:pt x="1004" y="548"/>
                    <a:pt x="1004" y="548"/>
                    <a:pt x="1004" y="548"/>
                  </a:cubicBezTo>
                  <a:cubicBezTo>
                    <a:pt x="1004" y="531"/>
                    <a:pt x="1004" y="531"/>
                    <a:pt x="1004" y="531"/>
                  </a:cubicBezTo>
                  <a:cubicBezTo>
                    <a:pt x="1004" y="238"/>
                    <a:pt x="779" y="0"/>
                    <a:pt x="502" y="0"/>
                  </a:cubicBezTo>
                  <a:close/>
                  <a:moveTo>
                    <a:pt x="41" y="515"/>
                  </a:moveTo>
                  <a:cubicBezTo>
                    <a:pt x="49" y="248"/>
                    <a:pt x="253" y="34"/>
                    <a:pt x="502" y="34"/>
                  </a:cubicBezTo>
                  <a:cubicBezTo>
                    <a:pt x="752" y="34"/>
                    <a:pt x="955" y="248"/>
                    <a:pt x="963" y="515"/>
                  </a:cubicBezTo>
                  <a:lnTo>
                    <a:pt x="41"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12" name="Freeform 34"/>
            <p:cNvSpPr>
              <a:spLocks noEditPoints="1"/>
            </p:cNvSpPr>
            <p:nvPr/>
          </p:nvSpPr>
          <p:spPr bwMode="auto">
            <a:xfrm>
              <a:off x="343" y="0"/>
              <a:ext cx="1366" cy="1199"/>
            </a:xfrm>
            <a:custGeom>
              <a:avLst/>
              <a:gdLst>
                <a:gd name="T0" fmla="*/ 14 w 668"/>
                <a:gd name="T1" fmla="*/ 427 h 586"/>
                <a:gd name="T2" fmla="*/ 129 w 668"/>
                <a:gd name="T3" fmla="*/ 427 h 586"/>
                <a:gd name="T4" fmla="*/ 334 w 668"/>
                <a:gd name="T5" fmla="*/ 586 h 586"/>
                <a:gd name="T6" fmla="*/ 539 w 668"/>
                <a:gd name="T7" fmla="*/ 427 h 586"/>
                <a:gd name="T8" fmla="*/ 655 w 668"/>
                <a:gd name="T9" fmla="*/ 427 h 586"/>
                <a:gd name="T10" fmla="*/ 658 w 668"/>
                <a:gd name="T11" fmla="*/ 415 h 586"/>
                <a:gd name="T12" fmla="*/ 668 w 668"/>
                <a:gd name="T13" fmla="*/ 334 h 586"/>
                <a:gd name="T14" fmla="*/ 334 w 668"/>
                <a:gd name="T15" fmla="*/ 0 h 586"/>
                <a:gd name="T16" fmla="*/ 0 w 668"/>
                <a:gd name="T17" fmla="*/ 334 h 586"/>
                <a:gd name="T18" fmla="*/ 11 w 668"/>
                <a:gd name="T19" fmla="*/ 415 h 586"/>
                <a:gd name="T20" fmla="*/ 14 w 668"/>
                <a:gd name="T21" fmla="*/ 427 h 586"/>
                <a:gd name="T22" fmla="*/ 334 w 668"/>
                <a:gd name="T23" fmla="*/ 553 h 586"/>
                <a:gd name="T24" fmla="*/ 147 w 668"/>
                <a:gd name="T25" fmla="*/ 334 h 586"/>
                <a:gd name="T26" fmla="*/ 174 w 668"/>
                <a:gd name="T27" fmla="*/ 221 h 586"/>
                <a:gd name="T28" fmla="*/ 494 w 668"/>
                <a:gd name="T29" fmla="*/ 221 h 586"/>
                <a:gd name="T30" fmla="*/ 522 w 668"/>
                <a:gd name="T31" fmla="*/ 334 h 586"/>
                <a:gd name="T32" fmla="*/ 334 w 668"/>
                <a:gd name="T33" fmla="*/ 553 h 586"/>
                <a:gd name="T34" fmla="*/ 334 w 668"/>
                <a:gd name="T35" fmla="*/ 34 h 586"/>
                <a:gd name="T36" fmla="*/ 635 w 668"/>
                <a:gd name="T37" fmla="*/ 334 h 586"/>
                <a:gd name="T38" fmla="*/ 628 w 668"/>
                <a:gd name="T39" fmla="*/ 394 h 586"/>
                <a:gd name="T40" fmla="*/ 548 w 668"/>
                <a:gd name="T41" fmla="*/ 394 h 586"/>
                <a:gd name="T42" fmla="*/ 555 w 668"/>
                <a:gd name="T43" fmla="*/ 334 h 586"/>
                <a:gd name="T44" fmla="*/ 519 w 668"/>
                <a:gd name="T45" fmla="*/ 196 h 586"/>
                <a:gd name="T46" fmla="*/ 516 w 668"/>
                <a:gd name="T47" fmla="*/ 191 h 586"/>
                <a:gd name="T48" fmla="*/ 516 w 668"/>
                <a:gd name="T49" fmla="*/ 188 h 586"/>
                <a:gd name="T50" fmla="*/ 514 w 668"/>
                <a:gd name="T51" fmla="*/ 188 h 586"/>
                <a:gd name="T52" fmla="*/ 164 w 668"/>
                <a:gd name="T53" fmla="*/ 188 h 586"/>
                <a:gd name="T54" fmla="*/ 154 w 668"/>
                <a:gd name="T55" fmla="*/ 188 h 586"/>
                <a:gd name="T56" fmla="*/ 150 w 668"/>
                <a:gd name="T57" fmla="*/ 196 h 586"/>
                <a:gd name="T58" fmla="*/ 114 w 668"/>
                <a:gd name="T59" fmla="*/ 334 h 586"/>
                <a:gd name="T60" fmla="*/ 120 w 668"/>
                <a:gd name="T61" fmla="*/ 394 h 586"/>
                <a:gd name="T62" fmla="*/ 40 w 668"/>
                <a:gd name="T63" fmla="*/ 394 h 586"/>
                <a:gd name="T64" fmla="*/ 34 w 668"/>
                <a:gd name="T65" fmla="*/ 334 h 586"/>
                <a:gd name="T66" fmla="*/ 334 w 668"/>
                <a:gd name="T67" fmla="*/ 3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8" h="586">
                  <a:moveTo>
                    <a:pt x="14" y="427"/>
                  </a:moveTo>
                  <a:cubicBezTo>
                    <a:pt x="129" y="427"/>
                    <a:pt x="129" y="427"/>
                    <a:pt x="129" y="427"/>
                  </a:cubicBezTo>
                  <a:cubicBezTo>
                    <a:pt x="162" y="520"/>
                    <a:pt x="241" y="586"/>
                    <a:pt x="334" y="586"/>
                  </a:cubicBezTo>
                  <a:cubicBezTo>
                    <a:pt x="427" y="586"/>
                    <a:pt x="507" y="520"/>
                    <a:pt x="539" y="427"/>
                  </a:cubicBezTo>
                  <a:cubicBezTo>
                    <a:pt x="655" y="427"/>
                    <a:pt x="655" y="427"/>
                    <a:pt x="655" y="427"/>
                  </a:cubicBezTo>
                  <a:cubicBezTo>
                    <a:pt x="658" y="415"/>
                    <a:pt x="658" y="415"/>
                    <a:pt x="658" y="415"/>
                  </a:cubicBezTo>
                  <a:cubicBezTo>
                    <a:pt x="665" y="387"/>
                    <a:pt x="668" y="360"/>
                    <a:pt x="668" y="334"/>
                  </a:cubicBezTo>
                  <a:cubicBezTo>
                    <a:pt x="668" y="150"/>
                    <a:pt x="518" y="0"/>
                    <a:pt x="334" y="0"/>
                  </a:cubicBezTo>
                  <a:cubicBezTo>
                    <a:pt x="150" y="0"/>
                    <a:pt x="0" y="150"/>
                    <a:pt x="0" y="334"/>
                  </a:cubicBezTo>
                  <a:cubicBezTo>
                    <a:pt x="0" y="360"/>
                    <a:pt x="4" y="387"/>
                    <a:pt x="11" y="415"/>
                  </a:cubicBezTo>
                  <a:lnTo>
                    <a:pt x="14" y="427"/>
                  </a:lnTo>
                  <a:close/>
                  <a:moveTo>
                    <a:pt x="334" y="553"/>
                  </a:moveTo>
                  <a:cubicBezTo>
                    <a:pt x="231" y="553"/>
                    <a:pt x="147" y="455"/>
                    <a:pt x="147" y="334"/>
                  </a:cubicBezTo>
                  <a:cubicBezTo>
                    <a:pt x="147" y="294"/>
                    <a:pt x="156" y="255"/>
                    <a:pt x="174" y="221"/>
                  </a:cubicBezTo>
                  <a:cubicBezTo>
                    <a:pt x="494" y="221"/>
                    <a:pt x="494" y="221"/>
                    <a:pt x="494" y="221"/>
                  </a:cubicBezTo>
                  <a:cubicBezTo>
                    <a:pt x="512" y="255"/>
                    <a:pt x="522" y="294"/>
                    <a:pt x="522" y="334"/>
                  </a:cubicBezTo>
                  <a:cubicBezTo>
                    <a:pt x="522" y="455"/>
                    <a:pt x="438" y="553"/>
                    <a:pt x="334" y="553"/>
                  </a:cubicBezTo>
                  <a:close/>
                  <a:moveTo>
                    <a:pt x="334" y="34"/>
                  </a:moveTo>
                  <a:cubicBezTo>
                    <a:pt x="500" y="34"/>
                    <a:pt x="635" y="168"/>
                    <a:pt x="635" y="334"/>
                  </a:cubicBezTo>
                  <a:cubicBezTo>
                    <a:pt x="635" y="353"/>
                    <a:pt x="633" y="374"/>
                    <a:pt x="628" y="394"/>
                  </a:cubicBezTo>
                  <a:cubicBezTo>
                    <a:pt x="548" y="394"/>
                    <a:pt x="548" y="394"/>
                    <a:pt x="548" y="394"/>
                  </a:cubicBezTo>
                  <a:cubicBezTo>
                    <a:pt x="553" y="375"/>
                    <a:pt x="555" y="355"/>
                    <a:pt x="555" y="334"/>
                  </a:cubicBezTo>
                  <a:cubicBezTo>
                    <a:pt x="555" y="285"/>
                    <a:pt x="543" y="237"/>
                    <a:pt x="519" y="196"/>
                  </a:cubicBezTo>
                  <a:cubicBezTo>
                    <a:pt x="516" y="191"/>
                    <a:pt x="516" y="191"/>
                    <a:pt x="516" y="191"/>
                  </a:cubicBezTo>
                  <a:cubicBezTo>
                    <a:pt x="516" y="188"/>
                    <a:pt x="516" y="188"/>
                    <a:pt x="516" y="188"/>
                  </a:cubicBezTo>
                  <a:cubicBezTo>
                    <a:pt x="514" y="188"/>
                    <a:pt x="514" y="188"/>
                    <a:pt x="514" y="188"/>
                  </a:cubicBezTo>
                  <a:cubicBezTo>
                    <a:pt x="164" y="188"/>
                    <a:pt x="164" y="188"/>
                    <a:pt x="164" y="188"/>
                  </a:cubicBezTo>
                  <a:cubicBezTo>
                    <a:pt x="154" y="188"/>
                    <a:pt x="154" y="188"/>
                    <a:pt x="154" y="188"/>
                  </a:cubicBezTo>
                  <a:cubicBezTo>
                    <a:pt x="150" y="196"/>
                    <a:pt x="150" y="196"/>
                    <a:pt x="150" y="196"/>
                  </a:cubicBezTo>
                  <a:cubicBezTo>
                    <a:pt x="126" y="237"/>
                    <a:pt x="114" y="285"/>
                    <a:pt x="114" y="334"/>
                  </a:cubicBezTo>
                  <a:cubicBezTo>
                    <a:pt x="114" y="355"/>
                    <a:pt x="116" y="375"/>
                    <a:pt x="120" y="394"/>
                  </a:cubicBezTo>
                  <a:cubicBezTo>
                    <a:pt x="40" y="394"/>
                    <a:pt x="40" y="394"/>
                    <a:pt x="40" y="394"/>
                  </a:cubicBezTo>
                  <a:cubicBezTo>
                    <a:pt x="36" y="374"/>
                    <a:pt x="34" y="353"/>
                    <a:pt x="34" y="334"/>
                  </a:cubicBezTo>
                  <a:cubicBezTo>
                    <a:pt x="34" y="168"/>
                    <a:pt x="169" y="34"/>
                    <a:pt x="33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13" name="Freeform 35"/>
            <p:cNvSpPr>
              <a:spLocks noEditPoints="1"/>
            </p:cNvSpPr>
            <p:nvPr/>
          </p:nvSpPr>
          <p:spPr bwMode="auto">
            <a:xfrm>
              <a:off x="594" y="1429"/>
              <a:ext cx="929" cy="882"/>
            </a:xfrm>
            <a:custGeom>
              <a:avLst/>
              <a:gdLst>
                <a:gd name="T0" fmla="*/ 594 w 929"/>
                <a:gd name="T1" fmla="*/ 309 h 882"/>
                <a:gd name="T2" fmla="*/ 465 w 929"/>
                <a:gd name="T3" fmla="*/ 0 h 882"/>
                <a:gd name="T4" fmla="*/ 334 w 929"/>
                <a:gd name="T5" fmla="*/ 309 h 882"/>
                <a:gd name="T6" fmla="*/ 0 w 929"/>
                <a:gd name="T7" fmla="*/ 337 h 882"/>
                <a:gd name="T8" fmla="*/ 254 w 929"/>
                <a:gd name="T9" fmla="*/ 556 h 882"/>
                <a:gd name="T10" fmla="*/ 178 w 929"/>
                <a:gd name="T11" fmla="*/ 882 h 882"/>
                <a:gd name="T12" fmla="*/ 465 w 929"/>
                <a:gd name="T13" fmla="*/ 708 h 882"/>
                <a:gd name="T14" fmla="*/ 751 w 929"/>
                <a:gd name="T15" fmla="*/ 882 h 882"/>
                <a:gd name="T16" fmla="*/ 675 w 929"/>
                <a:gd name="T17" fmla="*/ 556 h 882"/>
                <a:gd name="T18" fmla="*/ 929 w 929"/>
                <a:gd name="T19" fmla="*/ 337 h 882"/>
                <a:gd name="T20" fmla="*/ 594 w 929"/>
                <a:gd name="T21" fmla="*/ 309 h 882"/>
                <a:gd name="T22" fmla="*/ 354 w 929"/>
                <a:gd name="T23" fmla="*/ 523 h 882"/>
                <a:gd name="T24" fmla="*/ 221 w 929"/>
                <a:gd name="T25" fmla="*/ 409 h 882"/>
                <a:gd name="T26" fmla="*/ 397 w 929"/>
                <a:gd name="T27" fmla="*/ 395 h 882"/>
                <a:gd name="T28" fmla="*/ 465 w 929"/>
                <a:gd name="T29" fmla="*/ 233 h 882"/>
                <a:gd name="T30" fmla="*/ 532 w 929"/>
                <a:gd name="T31" fmla="*/ 395 h 882"/>
                <a:gd name="T32" fmla="*/ 708 w 929"/>
                <a:gd name="T33" fmla="*/ 409 h 882"/>
                <a:gd name="T34" fmla="*/ 575 w 929"/>
                <a:gd name="T35" fmla="*/ 523 h 882"/>
                <a:gd name="T36" fmla="*/ 614 w 929"/>
                <a:gd name="T37" fmla="*/ 693 h 882"/>
                <a:gd name="T38" fmla="*/ 465 w 929"/>
                <a:gd name="T39" fmla="*/ 603 h 882"/>
                <a:gd name="T40" fmla="*/ 315 w 929"/>
                <a:gd name="T41" fmla="*/ 693 h 882"/>
                <a:gd name="T42" fmla="*/ 354 w 929"/>
                <a:gd name="T43" fmla="*/ 523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9" h="882">
                  <a:moveTo>
                    <a:pt x="594" y="309"/>
                  </a:moveTo>
                  <a:lnTo>
                    <a:pt x="465" y="0"/>
                  </a:lnTo>
                  <a:lnTo>
                    <a:pt x="334" y="309"/>
                  </a:lnTo>
                  <a:lnTo>
                    <a:pt x="0" y="337"/>
                  </a:lnTo>
                  <a:lnTo>
                    <a:pt x="254" y="556"/>
                  </a:lnTo>
                  <a:lnTo>
                    <a:pt x="178" y="882"/>
                  </a:lnTo>
                  <a:lnTo>
                    <a:pt x="465" y="708"/>
                  </a:lnTo>
                  <a:lnTo>
                    <a:pt x="751" y="882"/>
                  </a:lnTo>
                  <a:lnTo>
                    <a:pt x="675" y="556"/>
                  </a:lnTo>
                  <a:lnTo>
                    <a:pt x="929" y="337"/>
                  </a:lnTo>
                  <a:lnTo>
                    <a:pt x="594" y="309"/>
                  </a:lnTo>
                  <a:close/>
                  <a:moveTo>
                    <a:pt x="354" y="523"/>
                  </a:moveTo>
                  <a:lnTo>
                    <a:pt x="221" y="409"/>
                  </a:lnTo>
                  <a:lnTo>
                    <a:pt x="397" y="395"/>
                  </a:lnTo>
                  <a:lnTo>
                    <a:pt x="465" y="233"/>
                  </a:lnTo>
                  <a:lnTo>
                    <a:pt x="532" y="395"/>
                  </a:lnTo>
                  <a:lnTo>
                    <a:pt x="708" y="409"/>
                  </a:lnTo>
                  <a:lnTo>
                    <a:pt x="575" y="523"/>
                  </a:lnTo>
                  <a:lnTo>
                    <a:pt x="614" y="693"/>
                  </a:lnTo>
                  <a:lnTo>
                    <a:pt x="465" y="603"/>
                  </a:lnTo>
                  <a:lnTo>
                    <a:pt x="315" y="693"/>
                  </a:lnTo>
                  <a:lnTo>
                    <a:pt x="354"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grpSp>
        <p:nvGrpSpPr>
          <p:cNvPr id="220" name="Group 219"/>
          <p:cNvGrpSpPr>
            <a:grpSpLocks noChangeAspect="1"/>
          </p:cNvGrpSpPr>
          <p:nvPr/>
        </p:nvGrpSpPr>
        <p:grpSpPr bwMode="auto">
          <a:xfrm flipH="1">
            <a:off x="1192260" y="824486"/>
            <a:ext cx="99136" cy="185279"/>
            <a:chOff x="-2" y="2"/>
            <a:chExt cx="1374" cy="2609"/>
          </a:xfrm>
          <a:solidFill>
            <a:schemeClr val="accent1"/>
          </a:solidFill>
        </p:grpSpPr>
        <p:sp>
          <p:nvSpPr>
            <p:cNvPr id="242" name="Oval 5"/>
            <p:cNvSpPr>
              <a:spLocks noChangeArrowheads="1"/>
            </p:cNvSpPr>
            <p:nvPr/>
          </p:nvSpPr>
          <p:spPr bwMode="auto">
            <a:xfrm>
              <a:off x="631" y="2345"/>
              <a:ext cx="108" cy="1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246" name="Freeform 6"/>
            <p:cNvSpPr>
              <a:spLocks noEditPoints="1"/>
            </p:cNvSpPr>
            <p:nvPr/>
          </p:nvSpPr>
          <p:spPr bwMode="auto">
            <a:xfrm>
              <a:off x="-2" y="2"/>
              <a:ext cx="1374" cy="2609"/>
            </a:xfrm>
            <a:custGeom>
              <a:avLst/>
              <a:gdLst>
                <a:gd name="T0" fmla="*/ 595 w 671"/>
                <a:gd name="T1" fmla="*/ 0 h 1275"/>
                <a:gd name="T2" fmla="*/ 76 w 671"/>
                <a:gd name="T3" fmla="*/ 0 h 1275"/>
                <a:gd name="T4" fmla="*/ 0 w 671"/>
                <a:gd name="T5" fmla="*/ 88 h 1275"/>
                <a:gd name="T6" fmla="*/ 0 w 671"/>
                <a:gd name="T7" fmla="*/ 1187 h 1275"/>
                <a:gd name="T8" fmla="*/ 76 w 671"/>
                <a:gd name="T9" fmla="*/ 1275 h 1275"/>
                <a:gd name="T10" fmla="*/ 595 w 671"/>
                <a:gd name="T11" fmla="*/ 1275 h 1275"/>
                <a:gd name="T12" fmla="*/ 671 w 671"/>
                <a:gd name="T13" fmla="*/ 1187 h 1275"/>
                <a:gd name="T14" fmla="*/ 671 w 671"/>
                <a:gd name="T15" fmla="*/ 88 h 1275"/>
                <a:gd name="T16" fmla="*/ 595 w 671"/>
                <a:gd name="T17" fmla="*/ 0 h 1275"/>
                <a:gd name="T18" fmla="*/ 76 w 671"/>
                <a:gd name="T19" fmla="*/ 38 h 1275"/>
                <a:gd name="T20" fmla="*/ 595 w 671"/>
                <a:gd name="T21" fmla="*/ 38 h 1275"/>
                <a:gd name="T22" fmla="*/ 633 w 671"/>
                <a:gd name="T23" fmla="*/ 88 h 1275"/>
                <a:gd name="T24" fmla="*/ 633 w 671"/>
                <a:gd name="T25" fmla="*/ 110 h 1275"/>
                <a:gd name="T26" fmla="*/ 38 w 671"/>
                <a:gd name="T27" fmla="*/ 110 h 1275"/>
                <a:gd name="T28" fmla="*/ 38 w 671"/>
                <a:gd name="T29" fmla="*/ 88 h 1275"/>
                <a:gd name="T30" fmla="*/ 76 w 671"/>
                <a:gd name="T31" fmla="*/ 38 h 1275"/>
                <a:gd name="T32" fmla="*/ 633 w 671"/>
                <a:gd name="T33" fmla="*/ 148 h 1275"/>
                <a:gd name="T34" fmla="*/ 633 w 671"/>
                <a:gd name="T35" fmla="*/ 1071 h 1275"/>
                <a:gd name="T36" fmla="*/ 38 w 671"/>
                <a:gd name="T37" fmla="*/ 1071 h 1275"/>
                <a:gd name="T38" fmla="*/ 38 w 671"/>
                <a:gd name="T39" fmla="*/ 148 h 1275"/>
                <a:gd name="T40" fmla="*/ 633 w 671"/>
                <a:gd name="T41" fmla="*/ 148 h 1275"/>
                <a:gd name="T42" fmla="*/ 595 w 671"/>
                <a:gd name="T43" fmla="*/ 1237 h 1275"/>
                <a:gd name="T44" fmla="*/ 76 w 671"/>
                <a:gd name="T45" fmla="*/ 1237 h 1275"/>
                <a:gd name="T46" fmla="*/ 38 w 671"/>
                <a:gd name="T47" fmla="*/ 1187 h 1275"/>
                <a:gd name="T48" fmla="*/ 38 w 671"/>
                <a:gd name="T49" fmla="*/ 1109 h 1275"/>
                <a:gd name="T50" fmla="*/ 633 w 671"/>
                <a:gd name="T51" fmla="*/ 1109 h 1275"/>
                <a:gd name="T52" fmla="*/ 633 w 671"/>
                <a:gd name="T53" fmla="*/ 1187 h 1275"/>
                <a:gd name="T54" fmla="*/ 595 w 671"/>
                <a:gd name="T55" fmla="*/ 1237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1275">
                  <a:moveTo>
                    <a:pt x="595" y="0"/>
                  </a:moveTo>
                  <a:cubicBezTo>
                    <a:pt x="76" y="0"/>
                    <a:pt x="76" y="0"/>
                    <a:pt x="76" y="0"/>
                  </a:cubicBezTo>
                  <a:cubicBezTo>
                    <a:pt x="34" y="0"/>
                    <a:pt x="0" y="40"/>
                    <a:pt x="0" y="88"/>
                  </a:cubicBezTo>
                  <a:cubicBezTo>
                    <a:pt x="0" y="1187"/>
                    <a:pt x="0" y="1187"/>
                    <a:pt x="0" y="1187"/>
                  </a:cubicBezTo>
                  <a:cubicBezTo>
                    <a:pt x="0" y="1236"/>
                    <a:pt x="34" y="1275"/>
                    <a:pt x="76" y="1275"/>
                  </a:cubicBezTo>
                  <a:cubicBezTo>
                    <a:pt x="595" y="1275"/>
                    <a:pt x="595" y="1275"/>
                    <a:pt x="595" y="1275"/>
                  </a:cubicBezTo>
                  <a:cubicBezTo>
                    <a:pt x="637" y="1275"/>
                    <a:pt x="671" y="1236"/>
                    <a:pt x="671" y="1187"/>
                  </a:cubicBezTo>
                  <a:cubicBezTo>
                    <a:pt x="671" y="88"/>
                    <a:pt x="671" y="88"/>
                    <a:pt x="671" y="88"/>
                  </a:cubicBezTo>
                  <a:cubicBezTo>
                    <a:pt x="671" y="40"/>
                    <a:pt x="637" y="0"/>
                    <a:pt x="595" y="0"/>
                  </a:cubicBezTo>
                  <a:close/>
                  <a:moveTo>
                    <a:pt x="76" y="38"/>
                  </a:moveTo>
                  <a:cubicBezTo>
                    <a:pt x="595" y="38"/>
                    <a:pt x="595" y="38"/>
                    <a:pt x="595" y="38"/>
                  </a:cubicBezTo>
                  <a:cubicBezTo>
                    <a:pt x="616" y="38"/>
                    <a:pt x="633" y="61"/>
                    <a:pt x="633" y="88"/>
                  </a:cubicBezTo>
                  <a:cubicBezTo>
                    <a:pt x="633" y="110"/>
                    <a:pt x="633" y="110"/>
                    <a:pt x="633" y="110"/>
                  </a:cubicBezTo>
                  <a:cubicBezTo>
                    <a:pt x="38" y="110"/>
                    <a:pt x="38" y="110"/>
                    <a:pt x="38" y="110"/>
                  </a:cubicBezTo>
                  <a:cubicBezTo>
                    <a:pt x="38" y="88"/>
                    <a:pt x="38" y="88"/>
                    <a:pt x="38" y="88"/>
                  </a:cubicBezTo>
                  <a:cubicBezTo>
                    <a:pt x="38" y="61"/>
                    <a:pt x="56" y="38"/>
                    <a:pt x="76" y="38"/>
                  </a:cubicBezTo>
                  <a:close/>
                  <a:moveTo>
                    <a:pt x="633" y="148"/>
                  </a:moveTo>
                  <a:cubicBezTo>
                    <a:pt x="633" y="1071"/>
                    <a:pt x="633" y="1071"/>
                    <a:pt x="633" y="1071"/>
                  </a:cubicBezTo>
                  <a:cubicBezTo>
                    <a:pt x="38" y="1071"/>
                    <a:pt x="38" y="1071"/>
                    <a:pt x="38" y="1071"/>
                  </a:cubicBezTo>
                  <a:cubicBezTo>
                    <a:pt x="38" y="148"/>
                    <a:pt x="38" y="148"/>
                    <a:pt x="38" y="148"/>
                  </a:cubicBezTo>
                  <a:lnTo>
                    <a:pt x="633" y="148"/>
                  </a:lnTo>
                  <a:close/>
                  <a:moveTo>
                    <a:pt x="595" y="1237"/>
                  </a:moveTo>
                  <a:cubicBezTo>
                    <a:pt x="76" y="1237"/>
                    <a:pt x="76" y="1237"/>
                    <a:pt x="76" y="1237"/>
                  </a:cubicBezTo>
                  <a:cubicBezTo>
                    <a:pt x="56" y="1237"/>
                    <a:pt x="38" y="1214"/>
                    <a:pt x="38" y="1187"/>
                  </a:cubicBezTo>
                  <a:cubicBezTo>
                    <a:pt x="38" y="1109"/>
                    <a:pt x="38" y="1109"/>
                    <a:pt x="38" y="1109"/>
                  </a:cubicBezTo>
                  <a:cubicBezTo>
                    <a:pt x="633" y="1109"/>
                    <a:pt x="633" y="1109"/>
                    <a:pt x="633" y="1109"/>
                  </a:cubicBezTo>
                  <a:cubicBezTo>
                    <a:pt x="633" y="1187"/>
                    <a:pt x="633" y="1187"/>
                    <a:pt x="633" y="1187"/>
                  </a:cubicBezTo>
                  <a:cubicBezTo>
                    <a:pt x="633" y="1214"/>
                    <a:pt x="616" y="1237"/>
                    <a:pt x="595" y="1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sp>
        <p:nvSpPr>
          <p:cNvPr id="247" name="Freeform 10"/>
          <p:cNvSpPr>
            <a:spLocks noEditPoints="1"/>
          </p:cNvSpPr>
          <p:nvPr/>
        </p:nvSpPr>
        <p:spPr bwMode="auto">
          <a:xfrm>
            <a:off x="1262856" y="957552"/>
            <a:ext cx="145636" cy="137938"/>
          </a:xfrm>
          <a:custGeom>
            <a:avLst/>
            <a:gdLst>
              <a:gd name="T0" fmla="*/ 1114 w 1242"/>
              <a:gd name="T1" fmla="*/ 496 h 1228"/>
              <a:gd name="T2" fmla="*/ 984 w 1242"/>
              <a:gd name="T3" fmla="*/ 541 h 1228"/>
              <a:gd name="T4" fmla="*/ 1010 w 1242"/>
              <a:gd name="T5" fmla="*/ 263 h 1228"/>
              <a:gd name="T6" fmla="*/ 786 w 1242"/>
              <a:gd name="T7" fmla="*/ 16 h 1228"/>
              <a:gd name="T8" fmla="*/ 582 w 1242"/>
              <a:gd name="T9" fmla="*/ 326 h 1228"/>
              <a:gd name="T10" fmla="*/ 72 w 1242"/>
              <a:gd name="T11" fmla="*/ 616 h 1228"/>
              <a:gd name="T12" fmla="*/ 187 w 1242"/>
              <a:gd name="T13" fmla="*/ 1202 h 1228"/>
              <a:gd name="T14" fmla="*/ 477 w 1242"/>
              <a:gd name="T15" fmla="*/ 1181 h 1228"/>
              <a:gd name="T16" fmla="*/ 765 w 1242"/>
              <a:gd name="T17" fmla="*/ 570 h 1228"/>
              <a:gd name="T18" fmla="*/ 715 w 1242"/>
              <a:gd name="T19" fmla="*/ 124 h 1228"/>
              <a:gd name="T20" fmla="*/ 909 w 1242"/>
              <a:gd name="T21" fmla="*/ 54 h 1228"/>
              <a:gd name="T22" fmla="*/ 908 w 1242"/>
              <a:gd name="T23" fmla="*/ 398 h 1228"/>
              <a:gd name="T24" fmla="*/ 973 w 1242"/>
              <a:gd name="T25" fmla="*/ 574 h 1228"/>
              <a:gd name="T26" fmla="*/ 1242 w 1242"/>
              <a:gd name="T27" fmla="*/ 308 h 1228"/>
              <a:gd name="T28" fmla="*/ 326 w 1242"/>
              <a:gd name="T29" fmla="*/ 385 h 1228"/>
              <a:gd name="T30" fmla="*/ 567 w 1242"/>
              <a:gd name="T31" fmla="*/ 358 h 1228"/>
              <a:gd name="T32" fmla="*/ 494 w 1242"/>
              <a:gd name="T33" fmla="*/ 433 h 1228"/>
              <a:gd name="T34" fmla="*/ 457 w 1242"/>
              <a:gd name="T35" fmla="*/ 590 h 1228"/>
              <a:gd name="T36" fmla="*/ 163 w 1242"/>
              <a:gd name="T37" fmla="*/ 531 h 1228"/>
              <a:gd name="T38" fmla="*/ 552 w 1242"/>
              <a:gd name="T39" fmla="*/ 482 h 1228"/>
              <a:gd name="T40" fmla="*/ 507 w 1242"/>
              <a:gd name="T41" fmla="*/ 568 h 1228"/>
              <a:gd name="T42" fmla="*/ 552 w 1242"/>
              <a:gd name="T43" fmla="*/ 482 h 1228"/>
              <a:gd name="T44" fmla="*/ 512 w 1242"/>
              <a:gd name="T45" fmla="*/ 463 h 1228"/>
              <a:gd name="T46" fmla="*/ 475 w 1242"/>
              <a:gd name="T47" fmla="*/ 553 h 1228"/>
              <a:gd name="T48" fmla="*/ 460 w 1242"/>
              <a:gd name="T49" fmla="*/ 1150 h 1228"/>
              <a:gd name="T50" fmla="*/ 55 w 1242"/>
              <a:gd name="T51" fmla="*/ 959 h 1228"/>
              <a:gd name="T52" fmla="*/ 143 w 1242"/>
              <a:gd name="T53" fmla="*/ 560 h 1228"/>
              <a:gd name="T54" fmla="*/ 682 w 1242"/>
              <a:gd name="T55" fmla="*/ 904 h 1228"/>
              <a:gd name="T56" fmla="*/ 731 w 1242"/>
              <a:gd name="T57" fmla="*/ 576 h 1228"/>
              <a:gd name="T58" fmla="*/ 458 w 1242"/>
              <a:gd name="T59" fmla="*/ 670 h 1228"/>
              <a:gd name="T60" fmla="*/ 495 w 1242"/>
              <a:gd name="T61" fmla="*/ 605 h 1228"/>
              <a:gd name="T62" fmla="*/ 587 w 1242"/>
              <a:gd name="T63" fmla="*/ 477 h 1228"/>
              <a:gd name="T64" fmla="*/ 599 w 1242"/>
              <a:gd name="T65" fmla="*/ 37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2" h="1228">
                <a:moveTo>
                  <a:pt x="1210" y="293"/>
                </a:moveTo>
                <a:cubicBezTo>
                  <a:pt x="1114" y="496"/>
                  <a:pt x="1114" y="496"/>
                  <a:pt x="1114" y="496"/>
                </a:cubicBezTo>
                <a:cubicBezTo>
                  <a:pt x="1110" y="505"/>
                  <a:pt x="1070" y="582"/>
                  <a:pt x="988" y="543"/>
                </a:cubicBezTo>
                <a:cubicBezTo>
                  <a:pt x="984" y="541"/>
                  <a:pt x="984" y="541"/>
                  <a:pt x="984" y="541"/>
                </a:cubicBezTo>
                <a:cubicBezTo>
                  <a:pt x="901" y="502"/>
                  <a:pt x="935" y="422"/>
                  <a:pt x="939" y="413"/>
                </a:cubicBezTo>
                <a:cubicBezTo>
                  <a:pt x="1010" y="263"/>
                  <a:pt x="1010" y="263"/>
                  <a:pt x="1010" y="263"/>
                </a:cubicBezTo>
                <a:cubicBezTo>
                  <a:pt x="1053" y="173"/>
                  <a:pt x="1014" y="65"/>
                  <a:pt x="924" y="23"/>
                </a:cubicBezTo>
                <a:cubicBezTo>
                  <a:pt x="881" y="2"/>
                  <a:pt x="832" y="0"/>
                  <a:pt x="786" y="16"/>
                </a:cubicBezTo>
                <a:cubicBezTo>
                  <a:pt x="741" y="32"/>
                  <a:pt x="704" y="65"/>
                  <a:pt x="684" y="109"/>
                </a:cubicBezTo>
                <a:cubicBezTo>
                  <a:pt x="582" y="326"/>
                  <a:pt x="582" y="326"/>
                  <a:pt x="582" y="326"/>
                </a:cubicBezTo>
                <a:cubicBezTo>
                  <a:pt x="499" y="293"/>
                  <a:pt x="403" y="303"/>
                  <a:pt x="309" y="354"/>
                </a:cubicBezTo>
                <a:cubicBezTo>
                  <a:pt x="211" y="408"/>
                  <a:pt x="127" y="501"/>
                  <a:pt x="72" y="616"/>
                </a:cubicBezTo>
                <a:cubicBezTo>
                  <a:pt x="18" y="731"/>
                  <a:pt x="0" y="855"/>
                  <a:pt x="20" y="965"/>
                </a:cubicBezTo>
                <a:cubicBezTo>
                  <a:pt x="42" y="1077"/>
                  <a:pt x="101" y="1161"/>
                  <a:pt x="187" y="1202"/>
                </a:cubicBezTo>
                <a:cubicBezTo>
                  <a:pt x="224" y="1220"/>
                  <a:pt x="264" y="1228"/>
                  <a:pt x="305" y="1228"/>
                </a:cubicBezTo>
                <a:cubicBezTo>
                  <a:pt x="361" y="1228"/>
                  <a:pt x="419" y="1212"/>
                  <a:pt x="477" y="1181"/>
                </a:cubicBezTo>
                <a:cubicBezTo>
                  <a:pt x="575" y="1127"/>
                  <a:pt x="659" y="1034"/>
                  <a:pt x="713" y="919"/>
                </a:cubicBezTo>
                <a:cubicBezTo>
                  <a:pt x="768" y="804"/>
                  <a:pt x="786" y="680"/>
                  <a:pt x="765" y="570"/>
                </a:cubicBezTo>
                <a:cubicBezTo>
                  <a:pt x="745" y="465"/>
                  <a:pt x="692" y="384"/>
                  <a:pt x="614" y="341"/>
                </a:cubicBezTo>
                <a:cubicBezTo>
                  <a:pt x="715" y="124"/>
                  <a:pt x="715" y="124"/>
                  <a:pt x="715" y="124"/>
                </a:cubicBezTo>
                <a:cubicBezTo>
                  <a:pt x="732" y="88"/>
                  <a:pt x="761" y="62"/>
                  <a:pt x="798" y="49"/>
                </a:cubicBezTo>
                <a:cubicBezTo>
                  <a:pt x="835" y="36"/>
                  <a:pt x="874" y="38"/>
                  <a:pt x="909" y="54"/>
                </a:cubicBezTo>
                <a:cubicBezTo>
                  <a:pt x="982" y="88"/>
                  <a:pt x="1013" y="175"/>
                  <a:pt x="979" y="248"/>
                </a:cubicBezTo>
                <a:cubicBezTo>
                  <a:pt x="908" y="398"/>
                  <a:pt x="908" y="398"/>
                  <a:pt x="908" y="398"/>
                </a:cubicBezTo>
                <a:cubicBezTo>
                  <a:pt x="888" y="439"/>
                  <a:pt x="876" y="529"/>
                  <a:pt x="969" y="572"/>
                </a:cubicBezTo>
                <a:cubicBezTo>
                  <a:pt x="973" y="574"/>
                  <a:pt x="973" y="574"/>
                  <a:pt x="973" y="574"/>
                </a:cubicBezTo>
                <a:cubicBezTo>
                  <a:pt x="1065" y="618"/>
                  <a:pt x="1127" y="552"/>
                  <a:pt x="1146" y="511"/>
                </a:cubicBezTo>
                <a:cubicBezTo>
                  <a:pt x="1242" y="308"/>
                  <a:pt x="1242" y="308"/>
                  <a:pt x="1242" y="308"/>
                </a:cubicBezTo>
                <a:lnTo>
                  <a:pt x="1210" y="293"/>
                </a:lnTo>
                <a:close/>
                <a:moveTo>
                  <a:pt x="326" y="385"/>
                </a:moveTo>
                <a:cubicBezTo>
                  <a:pt x="378" y="356"/>
                  <a:pt x="431" y="342"/>
                  <a:pt x="481" y="342"/>
                </a:cubicBezTo>
                <a:cubicBezTo>
                  <a:pt x="511" y="342"/>
                  <a:pt x="540" y="347"/>
                  <a:pt x="567" y="358"/>
                </a:cubicBezTo>
                <a:cubicBezTo>
                  <a:pt x="536" y="423"/>
                  <a:pt x="536" y="423"/>
                  <a:pt x="536" y="423"/>
                </a:cubicBezTo>
                <a:cubicBezTo>
                  <a:pt x="523" y="421"/>
                  <a:pt x="508" y="425"/>
                  <a:pt x="494" y="433"/>
                </a:cubicBezTo>
                <a:cubicBezTo>
                  <a:pt x="476" y="444"/>
                  <a:pt x="460" y="462"/>
                  <a:pt x="450" y="484"/>
                </a:cubicBezTo>
                <a:cubicBezTo>
                  <a:pt x="431" y="525"/>
                  <a:pt x="435" y="568"/>
                  <a:pt x="457" y="590"/>
                </a:cubicBezTo>
                <a:cubicBezTo>
                  <a:pt x="426" y="655"/>
                  <a:pt x="426" y="655"/>
                  <a:pt x="426" y="655"/>
                </a:cubicBezTo>
                <a:cubicBezTo>
                  <a:pt x="163" y="531"/>
                  <a:pt x="163" y="531"/>
                  <a:pt x="163" y="531"/>
                </a:cubicBezTo>
                <a:cubicBezTo>
                  <a:pt x="209" y="469"/>
                  <a:pt x="264" y="419"/>
                  <a:pt x="326" y="385"/>
                </a:cubicBezTo>
                <a:close/>
                <a:moveTo>
                  <a:pt x="552" y="482"/>
                </a:moveTo>
                <a:cubicBezTo>
                  <a:pt x="554" y="496"/>
                  <a:pt x="551" y="513"/>
                  <a:pt x="544" y="528"/>
                </a:cubicBezTo>
                <a:cubicBezTo>
                  <a:pt x="534" y="549"/>
                  <a:pt x="520" y="562"/>
                  <a:pt x="507" y="568"/>
                </a:cubicBezTo>
                <a:cubicBezTo>
                  <a:pt x="551" y="475"/>
                  <a:pt x="551" y="475"/>
                  <a:pt x="551" y="475"/>
                </a:cubicBezTo>
                <a:cubicBezTo>
                  <a:pt x="551" y="477"/>
                  <a:pt x="552" y="480"/>
                  <a:pt x="552" y="482"/>
                </a:cubicBezTo>
                <a:close/>
                <a:moveTo>
                  <a:pt x="482" y="499"/>
                </a:moveTo>
                <a:cubicBezTo>
                  <a:pt x="489" y="483"/>
                  <a:pt x="500" y="470"/>
                  <a:pt x="512" y="463"/>
                </a:cubicBezTo>
                <a:cubicBezTo>
                  <a:pt x="514" y="462"/>
                  <a:pt x="516" y="461"/>
                  <a:pt x="519" y="460"/>
                </a:cubicBezTo>
                <a:cubicBezTo>
                  <a:pt x="475" y="553"/>
                  <a:pt x="475" y="553"/>
                  <a:pt x="475" y="553"/>
                </a:cubicBezTo>
                <a:cubicBezTo>
                  <a:pt x="471" y="539"/>
                  <a:pt x="472" y="520"/>
                  <a:pt x="482" y="499"/>
                </a:cubicBezTo>
                <a:close/>
                <a:moveTo>
                  <a:pt x="460" y="1150"/>
                </a:moveTo>
                <a:cubicBezTo>
                  <a:pt x="370" y="1199"/>
                  <a:pt x="279" y="1207"/>
                  <a:pt x="202" y="1171"/>
                </a:cubicBezTo>
                <a:cubicBezTo>
                  <a:pt x="126" y="1135"/>
                  <a:pt x="74" y="1059"/>
                  <a:pt x="55" y="959"/>
                </a:cubicBezTo>
                <a:cubicBezTo>
                  <a:pt x="35" y="856"/>
                  <a:pt x="53" y="740"/>
                  <a:pt x="104" y="631"/>
                </a:cubicBezTo>
                <a:cubicBezTo>
                  <a:pt x="116" y="606"/>
                  <a:pt x="129" y="583"/>
                  <a:pt x="143" y="560"/>
                </a:cubicBezTo>
                <a:cubicBezTo>
                  <a:pt x="711" y="829"/>
                  <a:pt x="711" y="829"/>
                  <a:pt x="711" y="829"/>
                </a:cubicBezTo>
                <a:cubicBezTo>
                  <a:pt x="703" y="854"/>
                  <a:pt x="693" y="879"/>
                  <a:pt x="682" y="904"/>
                </a:cubicBezTo>
                <a:cubicBezTo>
                  <a:pt x="630" y="1013"/>
                  <a:pt x="552" y="1100"/>
                  <a:pt x="460" y="1150"/>
                </a:cubicBezTo>
                <a:close/>
                <a:moveTo>
                  <a:pt x="731" y="576"/>
                </a:moveTo>
                <a:cubicBezTo>
                  <a:pt x="744" y="645"/>
                  <a:pt x="740" y="720"/>
                  <a:pt x="721" y="795"/>
                </a:cubicBezTo>
                <a:cubicBezTo>
                  <a:pt x="458" y="670"/>
                  <a:pt x="458" y="670"/>
                  <a:pt x="458" y="670"/>
                </a:cubicBezTo>
                <a:cubicBezTo>
                  <a:pt x="489" y="605"/>
                  <a:pt x="489" y="605"/>
                  <a:pt x="489" y="605"/>
                </a:cubicBezTo>
                <a:cubicBezTo>
                  <a:pt x="491" y="605"/>
                  <a:pt x="493" y="605"/>
                  <a:pt x="495" y="605"/>
                </a:cubicBezTo>
                <a:cubicBezTo>
                  <a:pt x="525" y="605"/>
                  <a:pt x="558" y="582"/>
                  <a:pt x="576" y="543"/>
                </a:cubicBezTo>
                <a:cubicBezTo>
                  <a:pt x="586" y="522"/>
                  <a:pt x="590" y="498"/>
                  <a:pt x="587" y="477"/>
                </a:cubicBezTo>
                <a:cubicBezTo>
                  <a:pt x="584" y="461"/>
                  <a:pt x="578" y="447"/>
                  <a:pt x="568" y="438"/>
                </a:cubicBezTo>
                <a:cubicBezTo>
                  <a:pt x="599" y="373"/>
                  <a:pt x="599" y="373"/>
                  <a:pt x="599" y="373"/>
                </a:cubicBezTo>
                <a:cubicBezTo>
                  <a:pt x="667" y="411"/>
                  <a:pt x="713" y="483"/>
                  <a:pt x="731" y="57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nvGrpSpPr>
          <p:cNvPr id="249" name="Group 248"/>
          <p:cNvGrpSpPr/>
          <p:nvPr/>
        </p:nvGrpSpPr>
        <p:grpSpPr>
          <a:xfrm>
            <a:off x="3382849" y="3324714"/>
            <a:ext cx="189071" cy="163435"/>
            <a:chOff x="1815521" y="3114036"/>
            <a:chExt cx="133443" cy="173262"/>
          </a:xfrm>
        </p:grpSpPr>
        <p:cxnSp>
          <p:nvCxnSpPr>
            <p:cNvPr id="250" name="Straight Arrow Connector 249">
              <a:extLst>
                <a:ext uri="{FF2B5EF4-FFF2-40B4-BE49-F238E27FC236}">
                  <a16:creationId xmlns:a16="http://schemas.microsoft.com/office/drawing/2014/main" id="{BCC0485F-ADFD-4DD7-AEEE-8A08B92329E1}"/>
                </a:ext>
              </a:extLst>
            </p:cNvPr>
            <p:cNvCxnSpPr>
              <a:cxnSpLocks/>
            </p:cNvCxnSpPr>
            <p:nvPr/>
          </p:nvCxnSpPr>
          <p:spPr>
            <a:xfrm>
              <a:off x="1815521" y="3114036"/>
              <a:ext cx="133443" cy="2626"/>
            </a:xfrm>
            <a:prstGeom prst="straightConnector1">
              <a:avLst/>
            </a:prstGeom>
            <a:noFill/>
            <a:ln w="12700" cap="flat">
              <a:solidFill>
                <a:schemeClr val="accent1">
                  <a:lumMod val="75000"/>
                </a:schemeClr>
              </a:solidFill>
              <a:prstDash val="solid"/>
              <a:miter lim="400000"/>
              <a:tailEnd type="triangle"/>
            </a:ln>
            <a:effectLst/>
            <a:sp3d/>
          </p:spPr>
        </p:cxnSp>
        <p:cxnSp>
          <p:nvCxnSpPr>
            <p:cNvPr id="251" name="Straight Arrow Connector 250">
              <a:extLst>
                <a:ext uri="{FF2B5EF4-FFF2-40B4-BE49-F238E27FC236}">
                  <a16:creationId xmlns:a16="http://schemas.microsoft.com/office/drawing/2014/main" id="{BCC0485F-ADFD-4DD7-AEEE-8A08B92329E1}"/>
                </a:ext>
              </a:extLst>
            </p:cNvPr>
            <p:cNvCxnSpPr>
              <a:cxnSpLocks/>
            </p:cNvCxnSpPr>
            <p:nvPr/>
          </p:nvCxnSpPr>
          <p:spPr>
            <a:xfrm flipH="1">
              <a:off x="1815521" y="3284672"/>
              <a:ext cx="133443" cy="2626"/>
            </a:xfrm>
            <a:prstGeom prst="straightConnector1">
              <a:avLst/>
            </a:prstGeom>
            <a:noFill/>
            <a:ln w="12700" cap="flat">
              <a:solidFill>
                <a:schemeClr val="accent1">
                  <a:lumMod val="75000"/>
                </a:schemeClr>
              </a:solidFill>
              <a:prstDash val="solid"/>
              <a:miter lim="400000"/>
              <a:tailEnd type="triangle"/>
            </a:ln>
            <a:effectLst/>
            <a:sp3d/>
          </p:spPr>
        </p:cxnSp>
      </p:grpSp>
      <p:sp>
        <p:nvSpPr>
          <p:cNvPr id="133" name="Rounded Rectangle 19">
            <a:extLst>
              <a:ext uri="{FF2B5EF4-FFF2-40B4-BE49-F238E27FC236}">
                <a16:creationId xmlns:a16="http://schemas.microsoft.com/office/drawing/2014/main" id="{CD174415-3D2B-4BB3-8D4A-E4680BAB085A}"/>
              </a:ext>
            </a:extLst>
          </p:cNvPr>
          <p:cNvSpPr/>
          <p:nvPr/>
        </p:nvSpPr>
        <p:spPr>
          <a:xfrm>
            <a:off x="568002" y="1119209"/>
            <a:ext cx="5666848" cy="535957"/>
          </a:xfrm>
          <a:prstGeom prst="roundRect">
            <a:avLst/>
          </a:prstGeom>
          <a:solidFill>
            <a:schemeClr val="bg2"/>
          </a:solidFill>
          <a:ln w="3175">
            <a:solidFill>
              <a:schemeClr val="accent1"/>
            </a:solidFill>
          </a:ln>
        </p:spPr>
        <p:txBody>
          <a:bodyPr wrap="square" rtlCol="0" anchor="ctr" anchorCtr="0">
            <a:noAutofit/>
          </a:bodyPr>
          <a:lstStyle/>
          <a:p>
            <a:pPr algn="ctr" defTabSz="309548">
              <a:defRPr/>
            </a:pPr>
            <a:endParaRPr lang="en-US" sz="900" dirty="0">
              <a:solidFill>
                <a:srgbClr val="004278"/>
              </a:solidFill>
              <a:latin typeface="Century Gothic"/>
              <a:cs typeface="Arial" panose="020B0604020202020204" pitchFamily="34" charset="0"/>
            </a:endParaRPr>
          </a:p>
        </p:txBody>
      </p:sp>
      <p:sp>
        <p:nvSpPr>
          <p:cNvPr id="308" name="Rounded Rectangle 19">
            <a:extLst>
              <a:ext uri="{FF2B5EF4-FFF2-40B4-BE49-F238E27FC236}">
                <a16:creationId xmlns:a16="http://schemas.microsoft.com/office/drawing/2014/main" id="{CD174415-3D2B-4BB3-8D4A-E4680BAB085A}"/>
              </a:ext>
            </a:extLst>
          </p:cNvPr>
          <p:cNvSpPr/>
          <p:nvPr/>
        </p:nvSpPr>
        <p:spPr>
          <a:xfrm>
            <a:off x="3566565" y="1319369"/>
            <a:ext cx="2594848" cy="339628"/>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825" b="1" kern="0" dirty="0">
                <a:solidFill>
                  <a:srgbClr val="005294"/>
                </a:solidFill>
                <a:latin typeface="Century Gothic"/>
                <a:cs typeface="Arial" panose="020B0604020202020204" pitchFamily="34" charset="0"/>
              </a:rPr>
              <a:t>UX</a:t>
            </a:r>
          </a:p>
          <a:p>
            <a:pPr algn="ctr" defTabSz="464344">
              <a:defRPr/>
            </a:pPr>
            <a:r>
              <a:rPr lang="en-US" sz="825" kern="0" dirty="0">
                <a:solidFill>
                  <a:srgbClr val="005294"/>
                </a:solidFill>
                <a:latin typeface="Century Gothic"/>
                <a:cs typeface="Arial" panose="020B0604020202020204" pitchFamily="34" charset="0"/>
              </a:rPr>
              <a:t>User Agents (Bank Staff &amp; Customers)</a:t>
            </a:r>
          </a:p>
        </p:txBody>
      </p:sp>
      <p:sp>
        <p:nvSpPr>
          <p:cNvPr id="248" name="Rounded Rectangle 19">
            <a:extLst>
              <a:ext uri="{FF2B5EF4-FFF2-40B4-BE49-F238E27FC236}">
                <a16:creationId xmlns:a16="http://schemas.microsoft.com/office/drawing/2014/main" id="{CD174415-3D2B-4BB3-8D4A-E4680BAB085A}"/>
              </a:ext>
            </a:extLst>
          </p:cNvPr>
          <p:cNvSpPr/>
          <p:nvPr/>
        </p:nvSpPr>
        <p:spPr>
          <a:xfrm>
            <a:off x="637019" y="1322696"/>
            <a:ext cx="2849008" cy="348500"/>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825" b="1" kern="0" dirty="0">
                <a:solidFill>
                  <a:srgbClr val="005294"/>
                </a:solidFill>
                <a:latin typeface="Century Gothic"/>
                <a:cs typeface="Arial" panose="020B0604020202020204" pitchFamily="34" charset="0"/>
              </a:rPr>
              <a:t>Journey Manager</a:t>
            </a:r>
            <a:br>
              <a:rPr lang="en-US" sz="825" b="1" kern="0" dirty="0">
                <a:solidFill>
                  <a:srgbClr val="005294"/>
                </a:solidFill>
                <a:latin typeface="Century Gothic"/>
                <a:cs typeface="Arial" panose="020B0604020202020204" pitchFamily="34" charset="0"/>
              </a:rPr>
            </a:br>
            <a:r>
              <a:rPr lang="en-US" sz="825" kern="0" dirty="0">
                <a:solidFill>
                  <a:srgbClr val="005294"/>
                </a:solidFill>
                <a:latin typeface="Century Gothic"/>
                <a:cs typeface="Arial" panose="020B0604020202020204" pitchFamily="34" charset="0"/>
              </a:rPr>
              <a:t>User Journeys (New-to-Bank &amp; Existing Customers)</a:t>
            </a:r>
            <a:endParaRPr lang="en-US" sz="825" b="1" kern="0" dirty="0">
              <a:solidFill>
                <a:srgbClr val="005294"/>
              </a:solidFill>
              <a:latin typeface="Century Gothic"/>
              <a:cs typeface="Arial" panose="020B0604020202020204" pitchFamily="34" charset="0"/>
            </a:endParaRPr>
          </a:p>
        </p:txBody>
      </p:sp>
      <p:sp>
        <p:nvSpPr>
          <p:cNvPr id="255" name="Rounded Rectangle 19">
            <a:extLst>
              <a:ext uri="{FF2B5EF4-FFF2-40B4-BE49-F238E27FC236}">
                <a16:creationId xmlns:a16="http://schemas.microsoft.com/office/drawing/2014/main" id="{CD174415-3D2B-4BB3-8D4A-E4680BAB085A}"/>
              </a:ext>
            </a:extLst>
          </p:cNvPr>
          <p:cNvSpPr/>
          <p:nvPr/>
        </p:nvSpPr>
        <p:spPr>
          <a:xfrm>
            <a:off x="3599312" y="3796000"/>
            <a:ext cx="837941" cy="241754"/>
          </a:xfrm>
          <a:prstGeom prst="roundRect">
            <a:avLst/>
          </a:prstGeom>
          <a:solidFill>
            <a:srgbClr val="FFFFFF"/>
          </a:solidFill>
          <a:ln w="12700" cap="flat">
            <a:solidFill>
              <a:srgbClr val="00569C"/>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825" kern="0" dirty="0">
                <a:solidFill>
                  <a:srgbClr val="005294"/>
                </a:solidFill>
                <a:latin typeface="Century Gothic"/>
                <a:cs typeface="Arial" panose="020B0604020202020204" pitchFamily="34" charset="0"/>
              </a:rPr>
              <a:t>Decisioning Rules</a:t>
            </a:r>
          </a:p>
        </p:txBody>
      </p:sp>
      <p:sp>
        <p:nvSpPr>
          <p:cNvPr id="137" name="TextBox 1">
            <a:extLst>
              <a:ext uri="{FF2B5EF4-FFF2-40B4-BE49-F238E27FC236}">
                <a16:creationId xmlns:a16="http://schemas.microsoft.com/office/drawing/2014/main" id="{DE485D42-62B3-FC41-A1A2-82552A3C0A2B}"/>
              </a:ext>
            </a:extLst>
          </p:cNvPr>
          <p:cNvSpPr txBox="1"/>
          <p:nvPr/>
        </p:nvSpPr>
        <p:spPr>
          <a:xfrm>
            <a:off x="5702908" y="592166"/>
            <a:ext cx="286553" cy="2385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38100" tIns="38100" rIns="38100" bIns="38100" numCol="1" spcCol="38100" rtlCol="0" anchor="ctr">
            <a:noAutofit/>
          </a:bodyPr>
          <a:lstStyle>
            <a:lvl1pPr>
              <a:defRPr/>
            </a:lvl1pPr>
            <a:lvl2pPr>
              <a:defRPr/>
            </a:lvl2pPr>
            <a:lvl3pPr>
              <a:defRPr/>
            </a:lvl3pPr>
            <a:lvl4pPr>
              <a:defRPr/>
            </a:lvl4pPr>
            <a:lvl5pPr>
              <a:defRPr/>
            </a:lvl5pPr>
            <a:lvl6pPr>
              <a:defRPr/>
            </a:lvl6pPr>
            <a:lvl7pPr>
              <a:defRPr/>
            </a:lvl7pPr>
            <a:lvl8pPr>
              <a:defRPr/>
            </a:lvl8pPr>
            <a:lvl9pPr>
              <a:defRPr/>
            </a:lvl9pPr>
          </a:lstStyle>
          <a:p>
            <a:pPr algn="ctr" defTabSz="619125" hangingPunct="0">
              <a:defRPr/>
            </a:pPr>
            <a:r>
              <a:rPr lang="en-GB" sz="900" dirty="0">
                <a:solidFill>
                  <a:srgbClr val="003E75"/>
                </a:solidFill>
                <a:latin typeface="Century Gothic"/>
                <a:cs typeface="Arial" panose="020B0604020202020204" pitchFamily="34" charset="0"/>
                <a:sym typeface="Helvetica Light"/>
              </a:rPr>
              <a:t>Chat</a:t>
            </a:r>
          </a:p>
        </p:txBody>
      </p:sp>
      <p:grpSp>
        <p:nvGrpSpPr>
          <p:cNvPr id="138" name="Group 137">
            <a:extLst>
              <a:ext uri="{FF2B5EF4-FFF2-40B4-BE49-F238E27FC236}">
                <a16:creationId xmlns:a16="http://schemas.microsoft.com/office/drawing/2014/main" id="{96F7A304-BD64-1241-BC2F-8A86EF7B7B55}"/>
              </a:ext>
            </a:extLst>
          </p:cNvPr>
          <p:cNvGrpSpPr>
            <a:grpSpLocks noChangeAspect="1"/>
          </p:cNvGrpSpPr>
          <p:nvPr/>
        </p:nvGrpSpPr>
        <p:grpSpPr bwMode="auto">
          <a:xfrm flipH="1">
            <a:off x="5733457" y="806157"/>
            <a:ext cx="243884" cy="287042"/>
            <a:chOff x="-1" y="0"/>
            <a:chExt cx="2054" cy="2421"/>
          </a:xfrm>
          <a:solidFill>
            <a:schemeClr val="accent1"/>
          </a:solidFill>
        </p:grpSpPr>
        <p:sp>
          <p:nvSpPr>
            <p:cNvPr id="139" name="Freeform 138">
              <a:extLst>
                <a:ext uri="{FF2B5EF4-FFF2-40B4-BE49-F238E27FC236}">
                  <a16:creationId xmlns:a16="http://schemas.microsoft.com/office/drawing/2014/main" id="{6224FFCE-7F42-4D4E-AA3D-3CFC38D4D263}"/>
                </a:ext>
              </a:extLst>
            </p:cNvPr>
            <p:cNvSpPr>
              <a:spLocks noEditPoints="1"/>
            </p:cNvSpPr>
            <p:nvPr/>
          </p:nvSpPr>
          <p:spPr bwMode="auto">
            <a:xfrm>
              <a:off x="-1" y="1300"/>
              <a:ext cx="2054" cy="1121"/>
            </a:xfrm>
            <a:custGeom>
              <a:avLst/>
              <a:gdLst>
                <a:gd name="T0" fmla="*/ 502 w 1004"/>
                <a:gd name="T1" fmla="*/ 0 h 548"/>
                <a:gd name="T2" fmla="*/ 0 w 1004"/>
                <a:gd name="T3" fmla="*/ 531 h 548"/>
                <a:gd name="T4" fmla="*/ 0 w 1004"/>
                <a:gd name="T5" fmla="*/ 548 h 548"/>
                <a:gd name="T6" fmla="*/ 1004 w 1004"/>
                <a:gd name="T7" fmla="*/ 548 h 548"/>
                <a:gd name="T8" fmla="*/ 1004 w 1004"/>
                <a:gd name="T9" fmla="*/ 531 h 548"/>
                <a:gd name="T10" fmla="*/ 502 w 1004"/>
                <a:gd name="T11" fmla="*/ 0 h 548"/>
                <a:gd name="T12" fmla="*/ 41 w 1004"/>
                <a:gd name="T13" fmla="*/ 515 h 548"/>
                <a:gd name="T14" fmla="*/ 502 w 1004"/>
                <a:gd name="T15" fmla="*/ 34 h 548"/>
                <a:gd name="T16" fmla="*/ 963 w 1004"/>
                <a:gd name="T17" fmla="*/ 515 h 548"/>
                <a:gd name="T18" fmla="*/ 41 w 1004"/>
                <a:gd name="T19" fmla="*/ 51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4" h="548">
                  <a:moveTo>
                    <a:pt x="502" y="0"/>
                  </a:moveTo>
                  <a:cubicBezTo>
                    <a:pt x="225" y="0"/>
                    <a:pt x="0" y="238"/>
                    <a:pt x="0" y="531"/>
                  </a:cubicBezTo>
                  <a:cubicBezTo>
                    <a:pt x="0" y="548"/>
                    <a:pt x="0" y="548"/>
                    <a:pt x="0" y="548"/>
                  </a:cubicBezTo>
                  <a:cubicBezTo>
                    <a:pt x="1004" y="548"/>
                    <a:pt x="1004" y="548"/>
                    <a:pt x="1004" y="548"/>
                  </a:cubicBezTo>
                  <a:cubicBezTo>
                    <a:pt x="1004" y="531"/>
                    <a:pt x="1004" y="531"/>
                    <a:pt x="1004" y="531"/>
                  </a:cubicBezTo>
                  <a:cubicBezTo>
                    <a:pt x="1004" y="238"/>
                    <a:pt x="779" y="0"/>
                    <a:pt x="502" y="0"/>
                  </a:cubicBezTo>
                  <a:close/>
                  <a:moveTo>
                    <a:pt x="41" y="515"/>
                  </a:moveTo>
                  <a:cubicBezTo>
                    <a:pt x="49" y="248"/>
                    <a:pt x="253" y="34"/>
                    <a:pt x="502" y="34"/>
                  </a:cubicBezTo>
                  <a:cubicBezTo>
                    <a:pt x="752" y="34"/>
                    <a:pt x="955" y="248"/>
                    <a:pt x="963" y="515"/>
                  </a:cubicBezTo>
                  <a:lnTo>
                    <a:pt x="41"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40" name="Freeform 139">
              <a:extLst>
                <a:ext uri="{FF2B5EF4-FFF2-40B4-BE49-F238E27FC236}">
                  <a16:creationId xmlns:a16="http://schemas.microsoft.com/office/drawing/2014/main" id="{CE56C1A0-1D4E-0A42-BD9D-609DF5074214}"/>
                </a:ext>
              </a:extLst>
            </p:cNvPr>
            <p:cNvSpPr>
              <a:spLocks noEditPoints="1"/>
            </p:cNvSpPr>
            <p:nvPr/>
          </p:nvSpPr>
          <p:spPr bwMode="auto">
            <a:xfrm>
              <a:off x="343" y="0"/>
              <a:ext cx="1366" cy="1199"/>
            </a:xfrm>
            <a:custGeom>
              <a:avLst/>
              <a:gdLst>
                <a:gd name="T0" fmla="*/ 14 w 668"/>
                <a:gd name="T1" fmla="*/ 427 h 586"/>
                <a:gd name="T2" fmla="*/ 129 w 668"/>
                <a:gd name="T3" fmla="*/ 427 h 586"/>
                <a:gd name="T4" fmla="*/ 334 w 668"/>
                <a:gd name="T5" fmla="*/ 586 h 586"/>
                <a:gd name="T6" fmla="*/ 539 w 668"/>
                <a:gd name="T7" fmla="*/ 427 h 586"/>
                <a:gd name="T8" fmla="*/ 655 w 668"/>
                <a:gd name="T9" fmla="*/ 427 h 586"/>
                <a:gd name="T10" fmla="*/ 658 w 668"/>
                <a:gd name="T11" fmla="*/ 415 h 586"/>
                <a:gd name="T12" fmla="*/ 668 w 668"/>
                <a:gd name="T13" fmla="*/ 334 h 586"/>
                <a:gd name="T14" fmla="*/ 334 w 668"/>
                <a:gd name="T15" fmla="*/ 0 h 586"/>
                <a:gd name="T16" fmla="*/ 0 w 668"/>
                <a:gd name="T17" fmla="*/ 334 h 586"/>
                <a:gd name="T18" fmla="*/ 11 w 668"/>
                <a:gd name="T19" fmla="*/ 415 h 586"/>
                <a:gd name="T20" fmla="*/ 14 w 668"/>
                <a:gd name="T21" fmla="*/ 427 h 586"/>
                <a:gd name="T22" fmla="*/ 334 w 668"/>
                <a:gd name="T23" fmla="*/ 553 h 586"/>
                <a:gd name="T24" fmla="*/ 147 w 668"/>
                <a:gd name="T25" fmla="*/ 334 h 586"/>
                <a:gd name="T26" fmla="*/ 174 w 668"/>
                <a:gd name="T27" fmla="*/ 221 h 586"/>
                <a:gd name="T28" fmla="*/ 494 w 668"/>
                <a:gd name="T29" fmla="*/ 221 h 586"/>
                <a:gd name="T30" fmla="*/ 522 w 668"/>
                <a:gd name="T31" fmla="*/ 334 h 586"/>
                <a:gd name="T32" fmla="*/ 334 w 668"/>
                <a:gd name="T33" fmla="*/ 553 h 586"/>
                <a:gd name="T34" fmla="*/ 334 w 668"/>
                <a:gd name="T35" fmla="*/ 34 h 586"/>
                <a:gd name="T36" fmla="*/ 635 w 668"/>
                <a:gd name="T37" fmla="*/ 334 h 586"/>
                <a:gd name="T38" fmla="*/ 628 w 668"/>
                <a:gd name="T39" fmla="*/ 394 h 586"/>
                <a:gd name="T40" fmla="*/ 548 w 668"/>
                <a:gd name="T41" fmla="*/ 394 h 586"/>
                <a:gd name="T42" fmla="*/ 555 w 668"/>
                <a:gd name="T43" fmla="*/ 334 h 586"/>
                <a:gd name="T44" fmla="*/ 519 w 668"/>
                <a:gd name="T45" fmla="*/ 196 h 586"/>
                <a:gd name="T46" fmla="*/ 516 w 668"/>
                <a:gd name="T47" fmla="*/ 191 h 586"/>
                <a:gd name="T48" fmla="*/ 516 w 668"/>
                <a:gd name="T49" fmla="*/ 188 h 586"/>
                <a:gd name="T50" fmla="*/ 514 w 668"/>
                <a:gd name="T51" fmla="*/ 188 h 586"/>
                <a:gd name="T52" fmla="*/ 164 w 668"/>
                <a:gd name="T53" fmla="*/ 188 h 586"/>
                <a:gd name="T54" fmla="*/ 154 w 668"/>
                <a:gd name="T55" fmla="*/ 188 h 586"/>
                <a:gd name="T56" fmla="*/ 150 w 668"/>
                <a:gd name="T57" fmla="*/ 196 h 586"/>
                <a:gd name="T58" fmla="*/ 114 w 668"/>
                <a:gd name="T59" fmla="*/ 334 h 586"/>
                <a:gd name="T60" fmla="*/ 120 w 668"/>
                <a:gd name="T61" fmla="*/ 394 h 586"/>
                <a:gd name="T62" fmla="*/ 40 w 668"/>
                <a:gd name="T63" fmla="*/ 394 h 586"/>
                <a:gd name="T64" fmla="*/ 34 w 668"/>
                <a:gd name="T65" fmla="*/ 334 h 586"/>
                <a:gd name="T66" fmla="*/ 334 w 668"/>
                <a:gd name="T67" fmla="*/ 3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8" h="586">
                  <a:moveTo>
                    <a:pt x="14" y="427"/>
                  </a:moveTo>
                  <a:cubicBezTo>
                    <a:pt x="129" y="427"/>
                    <a:pt x="129" y="427"/>
                    <a:pt x="129" y="427"/>
                  </a:cubicBezTo>
                  <a:cubicBezTo>
                    <a:pt x="162" y="520"/>
                    <a:pt x="241" y="586"/>
                    <a:pt x="334" y="586"/>
                  </a:cubicBezTo>
                  <a:cubicBezTo>
                    <a:pt x="427" y="586"/>
                    <a:pt x="507" y="520"/>
                    <a:pt x="539" y="427"/>
                  </a:cubicBezTo>
                  <a:cubicBezTo>
                    <a:pt x="655" y="427"/>
                    <a:pt x="655" y="427"/>
                    <a:pt x="655" y="427"/>
                  </a:cubicBezTo>
                  <a:cubicBezTo>
                    <a:pt x="658" y="415"/>
                    <a:pt x="658" y="415"/>
                    <a:pt x="658" y="415"/>
                  </a:cubicBezTo>
                  <a:cubicBezTo>
                    <a:pt x="665" y="387"/>
                    <a:pt x="668" y="360"/>
                    <a:pt x="668" y="334"/>
                  </a:cubicBezTo>
                  <a:cubicBezTo>
                    <a:pt x="668" y="150"/>
                    <a:pt x="518" y="0"/>
                    <a:pt x="334" y="0"/>
                  </a:cubicBezTo>
                  <a:cubicBezTo>
                    <a:pt x="150" y="0"/>
                    <a:pt x="0" y="150"/>
                    <a:pt x="0" y="334"/>
                  </a:cubicBezTo>
                  <a:cubicBezTo>
                    <a:pt x="0" y="360"/>
                    <a:pt x="4" y="387"/>
                    <a:pt x="11" y="415"/>
                  </a:cubicBezTo>
                  <a:lnTo>
                    <a:pt x="14" y="427"/>
                  </a:lnTo>
                  <a:close/>
                  <a:moveTo>
                    <a:pt x="334" y="553"/>
                  </a:moveTo>
                  <a:cubicBezTo>
                    <a:pt x="231" y="553"/>
                    <a:pt x="147" y="455"/>
                    <a:pt x="147" y="334"/>
                  </a:cubicBezTo>
                  <a:cubicBezTo>
                    <a:pt x="147" y="294"/>
                    <a:pt x="156" y="255"/>
                    <a:pt x="174" y="221"/>
                  </a:cubicBezTo>
                  <a:cubicBezTo>
                    <a:pt x="494" y="221"/>
                    <a:pt x="494" y="221"/>
                    <a:pt x="494" y="221"/>
                  </a:cubicBezTo>
                  <a:cubicBezTo>
                    <a:pt x="512" y="255"/>
                    <a:pt x="522" y="294"/>
                    <a:pt x="522" y="334"/>
                  </a:cubicBezTo>
                  <a:cubicBezTo>
                    <a:pt x="522" y="455"/>
                    <a:pt x="438" y="553"/>
                    <a:pt x="334" y="553"/>
                  </a:cubicBezTo>
                  <a:close/>
                  <a:moveTo>
                    <a:pt x="334" y="34"/>
                  </a:moveTo>
                  <a:cubicBezTo>
                    <a:pt x="500" y="34"/>
                    <a:pt x="635" y="168"/>
                    <a:pt x="635" y="334"/>
                  </a:cubicBezTo>
                  <a:cubicBezTo>
                    <a:pt x="635" y="353"/>
                    <a:pt x="633" y="374"/>
                    <a:pt x="628" y="394"/>
                  </a:cubicBezTo>
                  <a:cubicBezTo>
                    <a:pt x="548" y="394"/>
                    <a:pt x="548" y="394"/>
                    <a:pt x="548" y="394"/>
                  </a:cubicBezTo>
                  <a:cubicBezTo>
                    <a:pt x="553" y="375"/>
                    <a:pt x="555" y="355"/>
                    <a:pt x="555" y="334"/>
                  </a:cubicBezTo>
                  <a:cubicBezTo>
                    <a:pt x="555" y="285"/>
                    <a:pt x="543" y="237"/>
                    <a:pt x="519" y="196"/>
                  </a:cubicBezTo>
                  <a:cubicBezTo>
                    <a:pt x="516" y="191"/>
                    <a:pt x="516" y="191"/>
                    <a:pt x="516" y="191"/>
                  </a:cubicBezTo>
                  <a:cubicBezTo>
                    <a:pt x="516" y="188"/>
                    <a:pt x="516" y="188"/>
                    <a:pt x="516" y="188"/>
                  </a:cubicBezTo>
                  <a:cubicBezTo>
                    <a:pt x="514" y="188"/>
                    <a:pt x="514" y="188"/>
                    <a:pt x="514" y="188"/>
                  </a:cubicBezTo>
                  <a:cubicBezTo>
                    <a:pt x="164" y="188"/>
                    <a:pt x="164" y="188"/>
                    <a:pt x="164" y="188"/>
                  </a:cubicBezTo>
                  <a:cubicBezTo>
                    <a:pt x="154" y="188"/>
                    <a:pt x="154" y="188"/>
                    <a:pt x="154" y="188"/>
                  </a:cubicBezTo>
                  <a:cubicBezTo>
                    <a:pt x="150" y="196"/>
                    <a:pt x="150" y="196"/>
                    <a:pt x="150" y="196"/>
                  </a:cubicBezTo>
                  <a:cubicBezTo>
                    <a:pt x="126" y="237"/>
                    <a:pt x="114" y="285"/>
                    <a:pt x="114" y="334"/>
                  </a:cubicBezTo>
                  <a:cubicBezTo>
                    <a:pt x="114" y="355"/>
                    <a:pt x="116" y="375"/>
                    <a:pt x="120" y="394"/>
                  </a:cubicBezTo>
                  <a:cubicBezTo>
                    <a:pt x="40" y="394"/>
                    <a:pt x="40" y="394"/>
                    <a:pt x="40" y="394"/>
                  </a:cubicBezTo>
                  <a:cubicBezTo>
                    <a:pt x="36" y="374"/>
                    <a:pt x="34" y="353"/>
                    <a:pt x="34" y="334"/>
                  </a:cubicBezTo>
                  <a:cubicBezTo>
                    <a:pt x="34" y="168"/>
                    <a:pt x="169" y="34"/>
                    <a:pt x="33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sp>
          <p:nvSpPr>
            <p:cNvPr id="141" name="Freeform 140">
              <a:extLst>
                <a:ext uri="{FF2B5EF4-FFF2-40B4-BE49-F238E27FC236}">
                  <a16:creationId xmlns:a16="http://schemas.microsoft.com/office/drawing/2014/main" id="{E871C3F8-EB01-2845-883A-202253D26225}"/>
                </a:ext>
              </a:extLst>
            </p:cNvPr>
            <p:cNvSpPr>
              <a:spLocks noEditPoints="1"/>
            </p:cNvSpPr>
            <p:nvPr/>
          </p:nvSpPr>
          <p:spPr bwMode="auto">
            <a:xfrm>
              <a:off x="594" y="1429"/>
              <a:ext cx="929" cy="882"/>
            </a:xfrm>
            <a:custGeom>
              <a:avLst/>
              <a:gdLst>
                <a:gd name="T0" fmla="*/ 594 w 929"/>
                <a:gd name="T1" fmla="*/ 309 h 882"/>
                <a:gd name="T2" fmla="*/ 465 w 929"/>
                <a:gd name="T3" fmla="*/ 0 h 882"/>
                <a:gd name="T4" fmla="*/ 334 w 929"/>
                <a:gd name="T5" fmla="*/ 309 h 882"/>
                <a:gd name="T6" fmla="*/ 0 w 929"/>
                <a:gd name="T7" fmla="*/ 337 h 882"/>
                <a:gd name="T8" fmla="*/ 254 w 929"/>
                <a:gd name="T9" fmla="*/ 556 h 882"/>
                <a:gd name="T10" fmla="*/ 178 w 929"/>
                <a:gd name="T11" fmla="*/ 882 h 882"/>
                <a:gd name="T12" fmla="*/ 465 w 929"/>
                <a:gd name="T13" fmla="*/ 708 h 882"/>
                <a:gd name="T14" fmla="*/ 751 w 929"/>
                <a:gd name="T15" fmla="*/ 882 h 882"/>
                <a:gd name="T16" fmla="*/ 675 w 929"/>
                <a:gd name="T17" fmla="*/ 556 h 882"/>
                <a:gd name="T18" fmla="*/ 929 w 929"/>
                <a:gd name="T19" fmla="*/ 337 h 882"/>
                <a:gd name="T20" fmla="*/ 594 w 929"/>
                <a:gd name="T21" fmla="*/ 309 h 882"/>
                <a:gd name="T22" fmla="*/ 354 w 929"/>
                <a:gd name="T23" fmla="*/ 523 h 882"/>
                <a:gd name="T24" fmla="*/ 221 w 929"/>
                <a:gd name="T25" fmla="*/ 409 h 882"/>
                <a:gd name="T26" fmla="*/ 397 w 929"/>
                <a:gd name="T27" fmla="*/ 395 h 882"/>
                <a:gd name="T28" fmla="*/ 465 w 929"/>
                <a:gd name="T29" fmla="*/ 233 h 882"/>
                <a:gd name="T30" fmla="*/ 532 w 929"/>
                <a:gd name="T31" fmla="*/ 395 h 882"/>
                <a:gd name="T32" fmla="*/ 708 w 929"/>
                <a:gd name="T33" fmla="*/ 409 h 882"/>
                <a:gd name="T34" fmla="*/ 575 w 929"/>
                <a:gd name="T35" fmla="*/ 523 h 882"/>
                <a:gd name="T36" fmla="*/ 614 w 929"/>
                <a:gd name="T37" fmla="*/ 693 h 882"/>
                <a:gd name="T38" fmla="*/ 465 w 929"/>
                <a:gd name="T39" fmla="*/ 603 h 882"/>
                <a:gd name="T40" fmla="*/ 315 w 929"/>
                <a:gd name="T41" fmla="*/ 693 h 882"/>
                <a:gd name="T42" fmla="*/ 354 w 929"/>
                <a:gd name="T43" fmla="*/ 523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9" h="882">
                  <a:moveTo>
                    <a:pt x="594" y="309"/>
                  </a:moveTo>
                  <a:lnTo>
                    <a:pt x="465" y="0"/>
                  </a:lnTo>
                  <a:lnTo>
                    <a:pt x="334" y="309"/>
                  </a:lnTo>
                  <a:lnTo>
                    <a:pt x="0" y="337"/>
                  </a:lnTo>
                  <a:lnTo>
                    <a:pt x="254" y="556"/>
                  </a:lnTo>
                  <a:lnTo>
                    <a:pt x="178" y="882"/>
                  </a:lnTo>
                  <a:lnTo>
                    <a:pt x="465" y="708"/>
                  </a:lnTo>
                  <a:lnTo>
                    <a:pt x="751" y="882"/>
                  </a:lnTo>
                  <a:lnTo>
                    <a:pt x="675" y="556"/>
                  </a:lnTo>
                  <a:lnTo>
                    <a:pt x="929" y="337"/>
                  </a:lnTo>
                  <a:lnTo>
                    <a:pt x="594" y="309"/>
                  </a:lnTo>
                  <a:close/>
                  <a:moveTo>
                    <a:pt x="354" y="523"/>
                  </a:moveTo>
                  <a:lnTo>
                    <a:pt x="221" y="409"/>
                  </a:lnTo>
                  <a:lnTo>
                    <a:pt x="397" y="395"/>
                  </a:lnTo>
                  <a:lnTo>
                    <a:pt x="465" y="233"/>
                  </a:lnTo>
                  <a:lnTo>
                    <a:pt x="532" y="395"/>
                  </a:lnTo>
                  <a:lnTo>
                    <a:pt x="708" y="409"/>
                  </a:lnTo>
                  <a:lnTo>
                    <a:pt x="575" y="523"/>
                  </a:lnTo>
                  <a:lnTo>
                    <a:pt x="614" y="693"/>
                  </a:lnTo>
                  <a:lnTo>
                    <a:pt x="465" y="603"/>
                  </a:lnTo>
                  <a:lnTo>
                    <a:pt x="315" y="693"/>
                  </a:lnTo>
                  <a:lnTo>
                    <a:pt x="354"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000000"/>
                </a:solidFill>
                <a:latin typeface="Century Gothic"/>
              </a:endParaRPr>
            </a:p>
          </p:txBody>
        </p:sp>
      </p:grpSp>
      <p:cxnSp>
        <p:nvCxnSpPr>
          <p:cNvPr id="9" name="Straight Connector 8">
            <a:extLst>
              <a:ext uri="{FF2B5EF4-FFF2-40B4-BE49-F238E27FC236}">
                <a16:creationId xmlns:a16="http://schemas.microsoft.com/office/drawing/2014/main" id="{58E8C24E-B903-F847-90C6-3F8E2DD4445A}"/>
              </a:ext>
            </a:extLst>
          </p:cNvPr>
          <p:cNvCxnSpPr/>
          <p:nvPr/>
        </p:nvCxnSpPr>
        <p:spPr>
          <a:xfrm>
            <a:off x="1866157" y="2324033"/>
            <a:ext cx="1144967" cy="0"/>
          </a:xfrm>
          <a:prstGeom prst="line">
            <a:avLst/>
          </a:prstGeom>
        </p:spPr>
        <p:style>
          <a:lnRef idx="1">
            <a:schemeClr val="accent1"/>
          </a:lnRef>
          <a:fillRef idx="0">
            <a:schemeClr val="accent1"/>
          </a:fillRef>
          <a:effectRef idx="0">
            <a:schemeClr val="accent1"/>
          </a:effectRef>
          <a:fontRef idx="minor">
            <a:schemeClr val="tx1"/>
          </a:fontRef>
        </p:style>
      </p:cxnSp>
      <p:sp>
        <p:nvSpPr>
          <p:cNvPr id="142" name="Up-Down Arrow 141"/>
          <p:cNvSpPr/>
          <p:nvPr/>
        </p:nvSpPr>
        <p:spPr>
          <a:xfrm>
            <a:off x="913775" y="1780602"/>
            <a:ext cx="153093" cy="254220"/>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cxnSp>
        <p:nvCxnSpPr>
          <p:cNvPr id="11" name="Straight Arrow Connector 10"/>
          <p:cNvCxnSpPr/>
          <p:nvPr/>
        </p:nvCxnSpPr>
        <p:spPr>
          <a:xfrm>
            <a:off x="2056559" y="1827989"/>
            <a:ext cx="0" cy="18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3722905" y="1821150"/>
            <a:ext cx="768" cy="172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7327794" y="1837845"/>
            <a:ext cx="768" cy="172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5390612" y="1817856"/>
            <a:ext cx="768" cy="172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155670" y="1817856"/>
            <a:ext cx="0" cy="17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3825129" y="1808887"/>
            <a:ext cx="0" cy="17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5497703" y="1827988"/>
            <a:ext cx="0" cy="17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7429879" y="1835848"/>
            <a:ext cx="0" cy="17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358258" y="1734842"/>
            <a:ext cx="663554" cy="33417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GB" sz="1500" b="1" dirty="0">
                <a:solidFill>
                  <a:srgbClr val="004278"/>
                </a:solidFill>
                <a:latin typeface="Century Gothic"/>
              </a:rPr>
              <a:t>APIs</a:t>
            </a:r>
          </a:p>
        </p:txBody>
      </p:sp>
      <p:sp>
        <p:nvSpPr>
          <p:cNvPr id="179" name="Up-Down Arrow 178"/>
          <p:cNvSpPr/>
          <p:nvPr/>
        </p:nvSpPr>
        <p:spPr>
          <a:xfrm rot="16200000">
            <a:off x="1339073" y="2199969"/>
            <a:ext cx="153093" cy="212675"/>
          </a:xfrm>
          <a:prstGeom prst="upDownArrow">
            <a:avLst/>
          </a:prstGeom>
          <a:solidFill>
            <a:srgbClr val="00A1E1"/>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GB" sz="1838" err="1">
              <a:solidFill>
                <a:srgbClr val="003E75"/>
              </a:solidFill>
              <a:latin typeface="Century Gothic"/>
            </a:endParaRPr>
          </a:p>
        </p:txBody>
      </p:sp>
    </p:spTree>
    <p:extLst>
      <p:ext uri="{BB962C8B-B14F-4D97-AF65-F5344CB8AC3E}">
        <p14:creationId xmlns:p14="http://schemas.microsoft.com/office/powerpoint/2010/main" val="34858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Wrap Up – End of Day</a:t>
            </a:r>
            <a:endParaRPr lang="en-US" dirty="0"/>
          </a:p>
        </p:txBody>
      </p:sp>
    </p:spTree>
    <p:extLst>
      <p:ext uri="{BB962C8B-B14F-4D97-AF65-F5344CB8AC3E}">
        <p14:creationId xmlns:p14="http://schemas.microsoft.com/office/powerpoint/2010/main" val="356687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Wrap Up – End of Day</a:t>
            </a:r>
            <a:endParaRPr lang="en-US" dirty="0"/>
          </a:p>
        </p:txBody>
      </p:sp>
      <p:sp>
        <p:nvSpPr>
          <p:cNvPr id="4" name="Text Placeholder 3"/>
          <p:cNvSpPr>
            <a:spLocks noGrp="1"/>
          </p:cNvSpPr>
          <p:nvPr>
            <p:ph type="body" sz="quarter" idx="14"/>
          </p:nvPr>
        </p:nvSpPr>
        <p:spPr/>
        <p:txBody>
          <a:bodyPr/>
          <a:lstStyle/>
          <a:p>
            <a:endParaRPr lang="en-US" dirty="0"/>
          </a:p>
        </p:txBody>
      </p:sp>
      <p:sp>
        <p:nvSpPr>
          <p:cNvPr id="8" name="TextBox 7"/>
          <p:cNvSpPr txBox="1"/>
          <p:nvPr/>
        </p:nvSpPr>
        <p:spPr>
          <a:xfrm>
            <a:off x="406203" y="1787857"/>
            <a:ext cx="8178239"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Parking lot items will be documented </a:t>
            </a:r>
          </a:p>
          <a:p>
            <a:pPr marL="285750" indent="-285750">
              <a:buFont typeface="Arial" panose="020B0604020202020204" pitchFamily="34" charset="0"/>
              <a:buChar char="•"/>
            </a:pPr>
            <a:r>
              <a:rPr lang="en-US" dirty="0" smtClean="0"/>
              <a:t>Temenos has full list of action items </a:t>
            </a:r>
          </a:p>
          <a:p>
            <a:pPr marL="285750" indent="-285750">
              <a:buFont typeface="Arial" panose="020B0604020202020204" pitchFamily="34" charset="0"/>
              <a:buChar char="•"/>
            </a:pPr>
            <a:r>
              <a:rPr lang="en-US" dirty="0" smtClean="0"/>
              <a:t>Distribution of selected slide material</a:t>
            </a:r>
          </a:p>
          <a:p>
            <a:pPr marL="285750" indent="-285750">
              <a:buFont typeface="Arial" panose="020B0604020202020204" pitchFamily="34" charset="0"/>
              <a:buChar char="•"/>
            </a:pPr>
            <a:r>
              <a:rPr lang="en-US" dirty="0"/>
              <a:t>Any concerns on </a:t>
            </a:r>
            <a:r>
              <a:rPr lang="en-US" dirty="0" smtClean="0"/>
              <a:t>technology </a:t>
            </a:r>
            <a:r>
              <a:rPr lang="en-US" dirty="0"/>
              <a:t>– escalate to </a:t>
            </a:r>
            <a:r>
              <a:rPr lang="en-US" dirty="0" smtClean="0"/>
              <a:t>Jason</a:t>
            </a:r>
          </a:p>
          <a:p>
            <a:pPr marL="285750" indent="-285750">
              <a:buFont typeface="Arial" panose="020B0604020202020204" pitchFamily="34" charset="0"/>
              <a:buChar char="•"/>
            </a:pPr>
            <a:r>
              <a:rPr lang="en-US" dirty="0" smtClean="0"/>
              <a:t>Feel free to email myself or Christina any time </a:t>
            </a:r>
          </a:p>
          <a:p>
            <a:pPr marL="285750" indent="-285750">
              <a:buFont typeface="Arial" panose="020B0604020202020204" pitchFamily="34" charset="0"/>
              <a:buChar char="•"/>
            </a:pPr>
            <a:r>
              <a:rPr lang="en-US" dirty="0" smtClean="0"/>
              <a:t>Next steps – what else do you need from us in short term?</a:t>
            </a:r>
          </a:p>
          <a:p>
            <a:pPr marL="285750" indent="-285750">
              <a:buFont typeface="Arial" panose="020B0604020202020204" pitchFamily="34" charset="0"/>
              <a:buChar char="•"/>
            </a:pPr>
            <a:r>
              <a:rPr lang="en-US" dirty="0" smtClean="0"/>
              <a:t>Thank you!</a:t>
            </a:r>
            <a:endParaRPr lang="en-US" dirty="0"/>
          </a:p>
        </p:txBody>
      </p:sp>
    </p:spTree>
    <p:extLst>
      <p:ext uri="{BB962C8B-B14F-4D97-AF65-F5344CB8AC3E}">
        <p14:creationId xmlns:p14="http://schemas.microsoft.com/office/powerpoint/2010/main" val="151928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203" y="1376979"/>
            <a:ext cx="8280401" cy="3049024"/>
          </a:xfrm>
        </p:spPr>
        <p:txBody>
          <a:bodyPr/>
          <a:lstStyle/>
          <a:p>
            <a:r>
              <a:rPr lang="en-US" dirty="0" smtClean="0"/>
              <a:t>Rooms</a:t>
            </a:r>
          </a:p>
          <a:p>
            <a:r>
              <a:rPr lang="en-US" dirty="0" smtClean="0"/>
              <a:t>Washrooms</a:t>
            </a:r>
          </a:p>
          <a:p>
            <a:r>
              <a:rPr lang="en-US" dirty="0" smtClean="0"/>
              <a:t>Snacks/Lunch</a:t>
            </a:r>
          </a:p>
          <a:p>
            <a:endParaRPr lang="en-US" dirty="0"/>
          </a:p>
        </p:txBody>
      </p:sp>
      <p:sp>
        <p:nvSpPr>
          <p:cNvPr id="3" name="Text Placeholder 2"/>
          <p:cNvSpPr>
            <a:spLocks noGrp="1"/>
          </p:cNvSpPr>
          <p:nvPr>
            <p:ph type="body" sz="quarter" idx="12"/>
          </p:nvPr>
        </p:nvSpPr>
        <p:spPr/>
        <p:txBody>
          <a:bodyPr/>
          <a:lstStyle/>
          <a:p>
            <a:r>
              <a:rPr lang="en-US" dirty="0" smtClean="0"/>
              <a:t>Housekeeping</a:t>
            </a:r>
            <a:endParaRPr lang="en-US" dirty="0"/>
          </a:p>
        </p:txBody>
      </p:sp>
    </p:spTree>
    <p:extLst>
      <p:ext uri="{BB962C8B-B14F-4D97-AF65-F5344CB8AC3E}">
        <p14:creationId xmlns:p14="http://schemas.microsoft.com/office/powerpoint/2010/main" val="351574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CWB</a:t>
            </a:r>
          </a:p>
          <a:p>
            <a:r>
              <a:rPr lang="en-US" dirty="0" err="1"/>
              <a:t>Thirdstream</a:t>
            </a:r>
            <a:endParaRPr lang="en-US" dirty="0" smtClean="0"/>
          </a:p>
          <a:p>
            <a:r>
              <a:rPr lang="en-US" dirty="0" smtClean="0"/>
              <a:t>Temenos</a:t>
            </a:r>
          </a:p>
          <a:p>
            <a:r>
              <a:rPr lang="en-US" dirty="0" smtClean="0"/>
              <a:t>Bits In Glass</a:t>
            </a:r>
          </a:p>
          <a:p>
            <a:endParaRPr lang="en-US" dirty="0" smtClean="0"/>
          </a:p>
          <a:p>
            <a:endParaRPr lang="en-US" dirty="0"/>
          </a:p>
        </p:txBody>
      </p:sp>
      <p:sp>
        <p:nvSpPr>
          <p:cNvPr id="3" name="Text Placeholder 2"/>
          <p:cNvSpPr>
            <a:spLocks noGrp="1"/>
          </p:cNvSpPr>
          <p:nvPr>
            <p:ph type="body" sz="quarter" idx="12"/>
          </p:nvPr>
        </p:nvSpPr>
        <p:spPr/>
        <p:txBody>
          <a:bodyPr/>
          <a:lstStyle/>
          <a:p>
            <a:r>
              <a:rPr lang="en-US" dirty="0" smtClean="0"/>
              <a:t>Introductions</a:t>
            </a:r>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82342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Goals and Intent</a:t>
            </a:r>
            <a:endParaRPr lang="en-US" dirty="0"/>
          </a:p>
        </p:txBody>
      </p:sp>
      <p:sp>
        <p:nvSpPr>
          <p:cNvPr id="7" name="Text Placeholder 6"/>
          <p:cNvSpPr>
            <a:spLocks noGrp="1"/>
          </p:cNvSpPr>
          <p:nvPr>
            <p:ph type="body" sz="quarter" idx="14"/>
          </p:nvPr>
        </p:nvSpPr>
        <p:spPr/>
        <p:txBody>
          <a:bodyPr/>
          <a:lstStyle/>
          <a:p>
            <a:r>
              <a:rPr lang="en-US" dirty="0" smtClean="0"/>
              <a:t>Why are we here?</a:t>
            </a:r>
            <a:endParaRPr lang="en-US" dirty="0"/>
          </a:p>
        </p:txBody>
      </p:sp>
      <p:sp>
        <p:nvSpPr>
          <p:cNvPr id="8" name="TextBox 7"/>
          <p:cNvSpPr txBox="1"/>
          <p:nvPr/>
        </p:nvSpPr>
        <p:spPr>
          <a:xfrm>
            <a:off x="591671" y="1775012"/>
            <a:ext cx="801444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ALIGNMENT / CLARITY </a:t>
            </a:r>
            <a:r>
              <a:rPr lang="en-US" dirty="0" smtClean="0"/>
              <a:t>for </a:t>
            </a:r>
            <a:r>
              <a:rPr lang="en-US" dirty="0"/>
              <a:t>all stakeholders.</a:t>
            </a:r>
          </a:p>
          <a:p>
            <a:pPr marL="742950" lvl="1" indent="-285750">
              <a:buFont typeface="Arial" panose="020B0604020202020204" pitchFamily="34" charset="0"/>
              <a:buChar char="•"/>
            </a:pPr>
            <a:r>
              <a:rPr lang="en-US" dirty="0" smtClean="0"/>
              <a:t>Business scope</a:t>
            </a:r>
            <a:r>
              <a:rPr lang="en-US" dirty="0"/>
              <a:t>, strategy, </a:t>
            </a:r>
            <a:r>
              <a:rPr lang="en-US" dirty="0" smtClean="0"/>
              <a:t>vision</a:t>
            </a:r>
          </a:p>
          <a:p>
            <a:pPr marL="742950" lvl="1" indent="-285750">
              <a:buFont typeface="Arial" panose="020B0604020202020204" pitchFamily="34" charset="0"/>
              <a:buChar char="•"/>
            </a:pPr>
            <a:r>
              <a:rPr lang="en-US" dirty="0" smtClean="0"/>
              <a:t>I.S. scope, strategy, priorities</a:t>
            </a:r>
          </a:p>
          <a:p>
            <a:pPr marL="742950" lvl="1" indent="-285750">
              <a:buFont typeface="Arial" panose="020B0604020202020204" pitchFamily="34" charset="0"/>
              <a:buChar char="•"/>
            </a:pPr>
            <a:r>
              <a:rPr lang="en-US" dirty="0" smtClean="0"/>
              <a:t>Timelines </a:t>
            </a:r>
          </a:p>
          <a:p>
            <a:pPr marL="742950" lvl="1" indent="-285750">
              <a:buFont typeface="Arial" panose="020B0604020202020204" pitchFamily="34" charset="0"/>
              <a:buChar char="•"/>
            </a:pPr>
            <a:r>
              <a:rPr lang="en-US" dirty="0" smtClean="0"/>
              <a:t>Stakeholder engagement</a:t>
            </a:r>
          </a:p>
          <a:p>
            <a:pPr marL="742950" lvl="1" indent="-285750">
              <a:buFont typeface="Arial" panose="020B0604020202020204" pitchFamily="34" charset="0"/>
              <a:buChar char="•"/>
            </a:pPr>
            <a:r>
              <a:rPr lang="en-US" dirty="0" smtClean="0"/>
              <a:t>Design maturity</a:t>
            </a:r>
          </a:p>
          <a:p>
            <a:pPr lvl="1"/>
            <a:endParaRPr lang="en-US" dirty="0"/>
          </a:p>
          <a:p>
            <a:pPr marL="742950" lvl="1" indent="-285750">
              <a:buFont typeface="Arial" panose="020B0604020202020204" pitchFamily="34" charset="0"/>
              <a:buChar char="•"/>
            </a:pPr>
            <a:r>
              <a:rPr lang="en-US" dirty="0"/>
              <a:t>Enough </a:t>
            </a:r>
            <a:r>
              <a:rPr lang="en-US" dirty="0" smtClean="0"/>
              <a:t>clarity to </a:t>
            </a:r>
            <a:r>
              <a:rPr lang="en-US" dirty="0"/>
              <a:t>provide high level $ estimates back to CWB by end of September</a:t>
            </a:r>
            <a:r>
              <a:rPr lang="en-US" dirty="0" smtClean="0"/>
              <a:t>.   </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8392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New CWB Brand</a:t>
            </a:r>
            <a:endParaRPr lang="en-US" dirty="0"/>
          </a:p>
        </p:txBody>
      </p:sp>
      <p:pic>
        <p:nvPicPr>
          <p:cNvPr id="6146" name="Picture 2" descr="Obsessed with your su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92" y="1491880"/>
            <a:ext cx="7423822" cy="265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61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7576" y="141642"/>
            <a:ext cx="8280401" cy="397483"/>
          </a:xfrm>
        </p:spPr>
        <p:txBody>
          <a:bodyPr/>
          <a:lstStyle/>
          <a:p>
            <a:r>
              <a:rPr lang="en-US" dirty="0" smtClean="0"/>
              <a:t>New CWB Values and Brand</a:t>
            </a:r>
            <a:endParaRPr lang="en-US" dirty="0"/>
          </a:p>
        </p:txBody>
      </p:sp>
      <p:sp>
        <p:nvSpPr>
          <p:cNvPr id="9" name="TextBox 8"/>
          <p:cNvSpPr txBox="1"/>
          <p:nvPr/>
        </p:nvSpPr>
        <p:spPr>
          <a:xfrm>
            <a:off x="107576" y="539125"/>
            <a:ext cx="8907331" cy="4247317"/>
          </a:xfrm>
          <a:prstGeom prst="rect">
            <a:avLst/>
          </a:prstGeom>
          <a:noFill/>
        </p:spPr>
        <p:txBody>
          <a:bodyPr wrap="square" rtlCol="0">
            <a:spAutoFit/>
          </a:bodyPr>
          <a:lstStyle/>
          <a:p>
            <a:r>
              <a:rPr lang="en-US" b="1" dirty="0" smtClean="0"/>
              <a:t>People First </a:t>
            </a:r>
            <a:r>
              <a:rPr lang="en-US" dirty="0" smtClean="0"/>
              <a:t>– Caring people are the key to our success.   We work as a team and support one another.   We treat each other with respect and have the courage to be candid.</a:t>
            </a:r>
          </a:p>
          <a:p>
            <a:endParaRPr lang="en-US" b="1" dirty="0"/>
          </a:p>
          <a:p>
            <a:r>
              <a:rPr lang="en-US" b="1" dirty="0" smtClean="0"/>
              <a:t>Inclusion Has Power </a:t>
            </a:r>
            <a:r>
              <a:rPr lang="en-US" dirty="0" smtClean="0"/>
              <a:t>– diverse teams unleash new ideas and perspectives.   We are aware of our biases.   We are proud of who we are, and we are allies for those around us.</a:t>
            </a:r>
          </a:p>
          <a:p>
            <a:endParaRPr lang="en-US" b="1" dirty="0" smtClean="0"/>
          </a:p>
          <a:p>
            <a:r>
              <a:rPr lang="en-US" b="1" dirty="0" smtClean="0"/>
              <a:t>Relationships get results </a:t>
            </a:r>
            <a:r>
              <a:rPr lang="en-US" dirty="0" smtClean="0"/>
              <a:t>– clients choose CWB for the best experience.   We build relationships proactively with intention and consistency.   Our results depend on it.</a:t>
            </a:r>
          </a:p>
          <a:p>
            <a:endParaRPr lang="en-US" dirty="0" smtClean="0"/>
          </a:p>
          <a:p>
            <a:r>
              <a:rPr lang="en-US" b="1" dirty="0" smtClean="0"/>
              <a:t>The how matters </a:t>
            </a:r>
            <a:r>
              <a:rPr lang="en-US" dirty="0" smtClean="0"/>
              <a:t>– how we do things is as important as what we do.    Take ownership, and move with urgency and efficiency.    We always act with integrity, and balance risk and reward.</a:t>
            </a:r>
          </a:p>
          <a:p>
            <a:endParaRPr lang="en-US" dirty="0"/>
          </a:p>
          <a:p>
            <a:r>
              <a:rPr lang="en-US" b="1" dirty="0" smtClean="0"/>
              <a:t>Embrace the New </a:t>
            </a:r>
            <a:r>
              <a:rPr lang="en-US" dirty="0" smtClean="0"/>
              <a:t>– change is everywhere.  We seek out new ideas and are committed to continuous learning.   We know that better is always possible.   </a:t>
            </a:r>
            <a:endParaRPr lang="en-US" dirty="0"/>
          </a:p>
        </p:txBody>
      </p:sp>
    </p:spTree>
    <p:extLst>
      <p:ext uri="{BB962C8B-B14F-4D97-AF65-F5344CB8AC3E}">
        <p14:creationId xmlns:p14="http://schemas.microsoft.com/office/powerpoint/2010/main" val="56440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Additional Level Setting for Today</a:t>
            </a:r>
            <a:endParaRPr lang="en-US" dirty="0"/>
          </a:p>
        </p:txBody>
      </p:sp>
      <p:sp>
        <p:nvSpPr>
          <p:cNvPr id="4" name="Text Placeholder 3"/>
          <p:cNvSpPr>
            <a:spLocks noGrp="1"/>
          </p:cNvSpPr>
          <p:nvPr>
            <p:ph type="body" sz="quarter" idx="15"/>
          </p:nvPr>
        </p:nvSpPr>
        <p:spPr>
          <a:xfrm>
            <a:off x="406203" y="1486588"/>
            <a:ext cx="8280400" cy="2743200"/>
          </a:xfrm>
        </p:spPr>
        <p:txBody>
          <a:bodyPr/>
          <a:lstStyle/>
          <a:p>
            <a:pPr marL="285750" indent="-285750">
              <a:buFontTx/>
              <a:buChar char="-"/>
            </a:pPr>
            <a:r>
              <a:rPr lang="en-US" dirty="0" smtClean="0"/>
              <a:t>Parking lot</a:t>
            </a:r>
          </a:p>
          <a:p>
            <a:pPr marL="285750" indent="-285750">
              <a:buFontTx/>
              <a:buChar char="-"/>
            </a:pPr>
            <a:r>
              <a:rPr lang="en-US" dirty="0" smtClean="0"/>
              <a:t>Expectation is ask, ask, ask. </a:t>
            </a:r>
          </a:p>
          <a:p>
            <a:pPr marL="285750" indent="-285750">
              <a:buFontTx/>
              <a:buChar char="-"/>
            </a:pPr>
            <a:r>
              <a:rPr lang="en-US" dirty="0" smtClean="0"/>
              <a:t>Scope clarity to get to high level estimates</a:t>
            </a:r>
          </a:p>
          <a:p>
            <a:pPr marL="285750" indent="-285750">
              <a:buFontTx/>
              <a:buChar char="-"/>
            </a:pPr>
            <a:r>
              <a:rPr lang="en-US" dirty="0"/>
              <a:t>Avoid in-room commercial </a:t>
            </a:r>
            <a:r>
              <a:rPr lang="en-US" dirty="0" smtClean="0"/>
              <a:t>discussions</a:t>
            </a:r>
          </a:p>
          <a:p>
            <a:pPr marL="285750" indent="-285750">
              <a:buFontTx/>
              <a:buChar char="-"/>
            </a:pPr>
            <a:r>
              <a:rPr lang="en-US" dirty="0" smtClean="0"/>
              <a:t>Biasness for decision making where we can</a:t>
            </a:r>
          </a:p>
          <a:p>
            <a:pPr marL="285750" indent="-285750">
              <a:buFontTx/>
              <a:buChar char="-"/>
            </a:pPr>
            <a:r>
              <a:rPr lang="en-US" dirty="0" smtClean="0"/>
              <a:t>Some assumptions may be wrong</a:t>
            </a:r>
          </a:p>
          <a:p>
            <a:pPr marL="285750" indent="-285750">
              <a:buFontTx/>
              <a:buChar char="-"/>
            </a:pPr>
            <a:r>
              <a:rPr lang="en-US" dirty="0" smtClean="0"/>
              <a:t>High Level Design – 90% after today.     </a:t>
            </a:r>
          </a:p>
          <a:p>
            <a:pPr marL="285750" indent="-285750">
              <a:buFontTx/>
              <a:buChar char="-"/>
            </a:pPr>
            <a:r>
              <a:rPr lang="en-US" dirty="0" smtClean="0"/>
              <a:t>CWB decision makers on who is doing what.   </a:t>
            </a:r>
          </a:p>
          <a:p>
            <a:pPr marL="285750" indent="-285750">
              <a:buFontTx/>
              <a:buChar char="-"/>
            </a:pPr>
            <a:r>
              <a:rPr lang="en-US" dirty="0" smtClean="0"/>
              <a:t>Stay out of the weeds – we’re not </a:t>
            </a:r>
            <a:r>
              <a:rPr lang="en-US" dirty="0" err="1" smtClean="0"/>
              <a:t>solutioning</a:t>
            </a:r>
            <a:r>
              <a:rPr lang="en-US" dirty="0" smtClean="0"/>
              <a:t>.</a:t>
            </a:r>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233206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CWB Digital Strategy</a:t>
            </a:r>
            <a:endParaRPr lang="en-CA" dirty="0"/>
          </a:p>
        </p:txBody>
      </p:sp>
    </p:spTree>
    <p:extLst>
      <p:ext uri="{BB962C8B-B14F-4D97-AF65-F5344CB8AC3E}">
        <p14:creationId xmlns:p14="http://schemas.microsoft.com/office/powerpoint/2010/main" val="659492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99035E62-F7A9-4709-9788-2DAD6D496E76}"/>
    </a:ext>
  </a:extLst>
</a:theme>
</file>

<file path=ppt/theme/theme10.xml><?xml version="1.0" encoding="utf-8"?>
<a:theme xmlns:a="http://schemas.openxmlformats.org/drawingml/2006/main" name="4 Light Teal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F3E576D2-46C1-4D06-A356-1A502FF846C1}"/>
    </a:ext>
  </a:extLst>
</a:theme>
</file>

<file path=ppt/theme/theme11.xml><?xml version="1.0" encoding="utf-8"?>
<a:theme xmlns:a="http://schemas.openxmlformats.org/drawingml/2006/main" name="4 Light Teal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A2007AE9-90AD-4EAB-9E6A-8A0B25333A29}"/>
    </a:ext>
  </a:extLst>
</a:theme>
</file>

<file path=ppt/theme/theme12.xml><?xml version="1.0" encoding="utf-8"?>
<a:theme xmlns:a="http://schemas.openxmlformats.org/drawingml/2006/main" name="4 Light Teal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3BD8E73B-8D44-47DC-B9DD-454DC4A8F8C3}"/>
    </a:ext>
  </a:extLst>
</a:theme>
</file>

<file path=ppt/theme/theme13.xml><?xml version="1.0" encoding="utf-8"?>
<a:theme xmlns:a="http://schemas.openxmlformats.org/drawingml/2006/main" name="6 Dark Gold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10C14875-9AB3-47ED-AB71-4C919763E1CD}"/>
    </a:ext>
  </a:extLst>
</a:theme>
</file>

<file path=ppt/theme/theme14.xml><?xml version="1.0" encoding="utf-8"?>
<a:theme xmlns:a="http://schemas.openxmlformats.org/drawingml/2006/main" name="6 Dark Gold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3ABA026F-A002-44BA-9B18-62C016E99774}"/>
    </a:ext>
  </a:extLst>
</a:theme>
</file>

<file path=ppt/theme/theme15.xml><?xml version="1.0" encoding="utf-8"?>
<a:theme xmlns:a="http://schemas.openxmlformats.org/drawingml/2006/main" name="6 Dark Gold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2287062D-3723-4591-A086-D05B2BEB5C2A}"/>
    </a:ext>
  </a:extLst>
</a:theme>
</file>

<file path=ppt/theme/theme16.xml><?xml version="1.0" encoding="utf-8"?>
<a:theme xmlns:a="http://schemas.openxmlformats.org/drawingml/2006/main" name="7 Orange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CD308C4A-9746-4EC0-AB22-C9FF9D13EBFE}"/>
    </a:ext>
  </a:extLst>
</a:theme>
</file>

<file path=ppt/theme/theme17.xml><?xml version="1.0" encoding="utf-8"?>
<a:theme xmlns:a="http://schemas.openxmlformats.org/drawingml/2006/main" name="7 Orange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5D8BE8D6-2228-4BBE-AD7B-EA5B02113C31}"/>
    </a:ext>
  </a:extLst>
</a:theme>
</file>

<file path=ppt/theme/theme18.xml><?xml version="1.0" encoding="utf-8"?>
<a:theme xmlns:a="http://schemas.openxmlformats.org/drawingml/2006/main" name="7 Orange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AB5999AE-FE2E-47A0-9234-DB1B1F6C3304}"/>
    </a:ext>
  </a:extLst>
</a:theme>
</file>

<file path=ppt/theme/theme19.xml><?xml version="1.0" encoding="utf-8"?>
<a:theme xmlns:a="http://schemas.openxmlformats.org/drawingml/2006/main" name="8 Grey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E5733D46-7F88-4C62-A70E-AEFB56884803}"/>
    </a:ext>
  </a:extLst>
</a:theme>
</file>

<file path=ppt/theme/theme2.xml><?xml version="1.0" encoding="utf-8"?>
<a:theme xmlns:a="http://schemas.openxmlformats.org/drawingml/2006/main" name="1 Primary Gold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AE23DD20-C299-45FE-BE38-3ECFBE876F77}"/>
    </a:ext>
  </a:extLst>
</a:theme>
</file>

<file path=ppt/theme/theme20.xml><?xml version="1.0" encoding="utf-8"?>
<a:theme xmlns:a="http://schemas.openxmlformats.org/drawingml/2006/main" name="8 Grey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65B855E7-18DA-4632-A2AC-82399EFB56B2}"/>
    </a:ext>
  </a:extLst>
</a:theme>
</file>

<file path=ppt/theme/theme21.xml><?xml version="1.0" encoding="utf-8"?>
<a:theme xmlns:a="http://schemas.openxmlformats.org/drawingml/2006/main" name="8 Grey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E3B8F19F-AEBC-40C9-B21D-FDA96295FBE3}"/>
    </a:ext>
  </a:extLst>
</a:theme>
</file>

<file path=ppt/theme/theme22.xml><?xml version="1.0" encoding="utf-8"?>
<a:theme xmlns:a="http://schemas.openxmlformats.org/drawingml/2006/main" name="Section Title - Pho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8F04F41E-E41C-497B-B29F-CF6A3B05936B}"/>
    </a:ext>
  </a:extLst>
</a:theme>
</file>

<file path=ppt/theme/theme23.xml><?xml version="1.0" encoding="utf-8"?>
<a:theme xmlns:a="http://schemas.openxmlformats.org/drawingml/2006/main" name="1_Section Title - Pho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AE07C077-D013-4410-ADA1-95E6C454497A}"/>
    </a:ext>
  </a:extLst>
</a:theme>
</file>

<file path=ppt/theme/theme24.xml><?xml version="1.0" encoding="utf-8"?>
<a:theme xmlns:a="http://schemas.openxmlformats.org/drawingml/2006/main" name="2_Section Title - Pho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9454C1E6-EFBD-401B-AB4C-34E045B7B88A}"/>
    </a:ext>
  </a:extLst>
</a:theme>
</file>

<file path=ppt/theme/theme25.xml><?xml version="1.0" encoding="utf-8"?>
<a:theme xmlns:a="http://schemas.openxmlformats.org/drawingml/2006/main" name="Quote - Teal Lad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CFFE18D8-FEE5-44D0-A7A9-579D76B662FD}"/>
    </a:ext>
  </a:extLst>
</a:theme>
</file>

<file path=ppt/theme/theme26.xml><?xml version="1.0" encoding="utf-8"?>
<a:theme xmlns:a="http://schemas.openxmlformats.org/drawingml/2006/main" name="Quote - Navy Pat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46F7E41F-42DE-4DB4-8A8A-5D9990EA9F79}"/>
    </a:ext>
  </a:extLst>
</a:theme>
</file>

<file path=ppt/theme/theme27.xml><?xml version="1.0" encoding="utf-8"?>
<a:theme xmlns:a="http://schemas.openxmlformats.org/drawingml/2006/main" name="1_Quote - Navy Path">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23B89475-9F16-4323-A97E-5AD303D66C1F}"/>
    </a:ext>
  </a:extLst>
</a:theme>
</file>

<file path=ppt/theme/theme28.xml><?xml version="1.0" encoding="utf-8"?>
<a:theme xmlns:a="http://schemas.openxmlformats.org/drawingml/2006/main" name="Content">
  <a:themeElements>
    <a:clrScheme name="CWBG Corporate Colours">
      <a:dk1>
        <a:srgbClr val="111111"/>
      </a:dk1>
      <a:lt1>
        <a:srgbClr val="FFFFFF"/>
      </a:lt1>
      <a:dk2>
        <a:srgbClr val="77777A"/>
      </a:dk2>
      <a:lt2>
        <a:srgbClr val="FFFFFF"/>
      </a:lt2>
      <a:accent1>
        <a:srgbClr val="009AA6"/>
      </a:accent1>
      <a:accent2>
        <a:srgbClr val="937A46"/>
      </a:accent2>
      <a:accent3>
        <a:srgbClr val="9BD3D0"/>
      </a:accent3>
      <a:accent4>
        <a:srgbClr val="FFC843"/>
      </a:accent4>
      <a:accent5>
        <a:srgbClr val="356195"/>
      </a:accent5>
      <a:accent6>
        <a:srgbClr val="A9ACA0"/>
      </a:accent6>
      <a:hlink>
        <a:srgbClr val="009AA6"/>
      </a:hlink>
      <a:folHlink>
        <a:srgbClr val="9BD3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1_4 Light Teal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3BD8E73B-8D44-47DC-B9DD-454DC4A8F8C3}"/>
    </a:ext>
  </a:extLst>
</a:theme>
</file>

<file path=ppt/theme/theme3.xml><?xml version="1.0" encoding="utf-8"?>
<a:theme xmlns:a="http://schemas.openxmlformats.org/drawingml/2006/main" name="1 Primary Gold - Section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2401E65E-5FE9-4F80-8D58-5DEB6F901CAD}"/>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 Primary Teal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FB1C4462-D851-490F-A071-83D9978A48A1}"/>
    </a:ext>
  </a:extLst>
</a:theme>
</file>

<file path=ppt/theme/theme5.xml><?xml version="1.0" encoding="utf-8"?>
<a:theme xmlns:a="http://schemas.openxmlformats.org/drawingml/2006/main" name="2 Primary Gold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46035B87-CB5B-410B-9AAC-64B535A96964}"/>
    </a:ext>
  </a:extLst>
</a:theme>
</file>

<file path=ppt/theme/theme6.xml><?xml version="1.0" encoding="utf-8"?>
<a:theme xmlns:a="http://schemas.openxmlformats.org/drawingml/2006/main" name="2 Primary Gold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CDA640F7-AFB6-43ED-B923-FE7A9B072F38}"/>
    </a:ext>
  </a:extLst>
</a:theme>
</file>

<file path=ppt/theme/theme7.xml><?xml version="1.0" encoding="utf-8"?>
<a:theme xmlns:a="http://schemas.openxmlformats.org/drawingml/2006/main" name="3 Navy - Section 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EDB0E078-49A4-415F-AB6F-6218604714D1}"/>
    </a:ext>
  </a:extLst>
</a:theme>
</file>

<file path=ppt/theme/theme8.xml><?xml version="1.0" encoding="utf-8"?>
<a:theme xmlns:a="http://schemas.openxmlformats.org/drawingml/2006/main" name="3 Navy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99C5C860-9E7D-46C5-84E0-F852A12412EF}"/>
    </a:ext>
  </a:extLst>
</a:theme>
</file>

<file path=ppt/theme/theme9.xml><?xml version="1.0" encoding="utf-8"?>
<a:theme xmlns:a="http://schemas.openxmlformats.org/drawingml/2006/main" name="3 Navy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AE0A915C-8F2B-4AF5-A5F6-2308CCC4A1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6E2191C135504F9351B7DBCB2BE606" ma:contentTypeVersion="19" ma:contentTypeDescription="Create a new document." ma:contentTypeScope="" ma:versionID="144ddb5c3dec5e6553fff6a9e46bb08f">
  <xsd:schema xmlns:xsd="http://www.w3.org/2001/XMLSchema" xmlns:xs="http://www.w3.org/2001/XMLSchema" xmlns:p="http://schemas.microsoft.com/office/2006/metadata/properties" xmlns:ns2="6d778449-ff75-428e-914f-0c7c3a330bda" xmlns:ns3="9685b3f0-18b8-4ac0-8917-75cacc3928c8" xmlns:ns4="http://schemas.microsoft.com/sharepoint/v4" targetNamespace="http://schemas.microsoft.com/office/2006/metadata/properties" ma:root="true" ma:fieldsID="20e32d3dfd06a5d03c1eec57e40fefd4" ns2:_="" ns3:_="" ns4:_="">
    <xsd:import namespace="6d778449-ff75-428e-914f-0c7c3a330bda"/>
    <xsd:import namespace="9685b3f0-18b8-4ac0-8917-75cacc3928c8"/>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DateTaken" minOccurs="0"/>
                <xsd:element ref="ns4:IconOverlay"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778449-ff75-428e-914f-0c7c3a330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104f31a-2814-4102-809d-73f760290a8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685b3f0-18b8-4ac0-8917-75cacc3928c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fdc0967b-2da2-44e6-873a-f241ab05c942}" ma:internalName="TaxCatchAll" ma:showField="CatchAllData" ma:web="9685b3f0-18b8-4ac0-8917-75cacc3928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d778449-ff75-428e-914f-0c7c3a330bda">
      <Terms xmlns="http://schemas.microsoft.com/office/infopath/2007/PartnerControls"/>
    </lcf76f155ced4ddcb4097134ff3c332f>
    <TaxCatchAll xmlns="9685b3f0-18b8-4ac0-8917-75cacc3928c8" xsi:nil="true"/>
    <IconOverlay xmlns="http://schemas.microsoft.com/sharepoint/v4" xsi:nil="true"/>
  </documentManagement>
</p:properties>
</file>

<file path=customXml/itemProps1.xml><?xml version="1.0" encoding="utf-8"?>
<ds:datastoreItem xmlns:ds="http://schemas.openxmlformats.org/officeDocument/2006/customXml" ds:itemID="{38FCBD0E-E3B3-4C27-AE13-07CE65200B40}"/>
</file>

<file path=customXml/itemProps2.xml><?xml version="1.0" encoding="utf-8"?>
<ds:datastoreItem xmlns:ds="http://schemas.openxmlformats.org/officeDocument/2006/customXml" ds:itemID="{ACE371D6-4D02-4FF2-8BEC-EAE1B972E338}"/>
</file>

<file path=customXml/itemProps3.xml><?xml version="1.0" encoding="utf-8"?>
<ds:datastoreItem xmlns:ds="http://schemas.openxmlformats.org/officeDocument/2006/customXml" ds:itemID="{1AA15BAC-EDAC-42FB-BB10-74B1A5431600}"/>
</file>

<file path=docMetadata/LabelInfo.xml><?xml version="1.0" encoding="utf-8"?>
<clbl:labelList xmlns:clbl="http://schemas.microsoft.com/office/2020/mipLabelMetadata">
  <clbl:label id="{4e1dbe9c-67f7-4be6-a2b7-0951d57be59d}" enabled="1" method="Standard" siteId="{bbf04c3f-b0e3-4b50-bd1b-10ce0b74385d}" removed="0"/>
</clbl:labelList>
</file>

<file path=docProps/app.xml><?xml version="1.0" encoding="utf-8"?>
<Properties xmlns="http://schemas.openxmlformats.org/officeDocument/2006/extended-properties" xmlns:vt="http://schemas.openxmlformats.org/officeDocument/2006/docPropsVTypes">
  <Template>CWBFG Presentation 16x9</Template>
  <TotalTime>34379</TotalTime>
  <Words>2437</Words>
  <Application>Microsoft Office PowerPoint</Application>
  <PresentationFormat>On-screen Show (16:9)</PresentationFormat>
  <Paragraphs>514</Paragraphs>
  <Slides>24</Slides>
  <Notes>17</Notes>
  <HiddenSlides>0</HiddenSlides>
  <MMClips>0</MMClips>
  <ScaleCrop>false</ScaleCrop>
  <HeadingPairs>
    <vt:vector size="6" baseType="variant">
      <vt:variant>
        <vt:lpstr>Fonts Used</vt:lpstr>
      </vt:variant>
      <vt:variant>
        <vt:i4>8</vt:i4>
      </vt:variant>
      <vt:variant>
        <vt:lpstr>Theme</vt:lpstr>
      </vt:variant>
      <vt:variant>
        <vt:i4>29</vt:i4>
      </vt:variant>
      <vt:variant>
        <vt:lpstr>Slide Titles</vt:lpstr>
      </vt:variant>
      <vt:variant>
        <vt:i4>24</vt:i4>
      </vt:variant>
    </vt:vector>
  </HeadingPairs>
  <TitlesOfParts>
    <vt:vector size="61" baseType="lpstr">
      <vt:lpstr>Arial</vt:lpstr>
      <vt:lpstr>Calibri</vt:lpstr>
      <vt:lpstr>Century Gothic</vt:lpstr>
      <vt:lpstr>Frutiger LT Std 45 Light</vt:lpstr>
      <vt:lpstr>Helvetica Light</vt:lpstr>
      <vt:lpstr>Lato Light</vt:lpstr>
      <vt:lpstr>Lato Regular</vt:lpstr>
      <vt:lpstr>Wingdings</vt:lpstr>
      <vt:lpstr>Custom Design</vt:lpstr>
      <vt:lpstr>1 Primary Gold - Section Title</vt:lpstr>
      <vt:lpstr>1 Primary Gold - Section Content</vt:lpstr>
      <vt:lpstr>2 Primary Teal - Section Title</vt:lpstr>
      <vt:lpstr>2 Primary Gold - Section Content</vt:lpstr>
      <vt:lpstr>2 Primary Gold - Content</vt:lpstr>
      <vt:lpstr>3 Navy - Section Title</vt:lpstr>
      <vt:lpstr>3 Navy - Section Content</vt:lpstr>
      <vt:lpstr>3 Navy - Content</vt:lpstr>
      <vt:lpstr>4 Light Teal - Section Title</vt:lpstr>
      <vt:lpstr>4 Light Teal - Section Content</vt:lpstr>
      <vt:lpstr>4 Light Teal - Content</vt:lpstr>
      <vt:lpstr>6 Dark Gold - Section Title</vt:lpstr>
      <vt:lpstr>6 Dark Gold - Section Content</vt:lpstr>
      <vt:lpstr>6 Dark Gold - Content</vt:lpstr>
      <vt:lpstr>7 Orange - Section Title</vt:lpstr>
      <vt:lpstr>7 Orange - Section Content</vt:lpstr>
      <vt:lpstr>7 Orange - Content</vt:lpstr>
      <vt:lpstr>8 Grey - Section Title</vt:lpstr>
      <vt:lpstr>8 Grey - Section Content</vt:lpstr>
      <vt:lpstr>8 Grey - Content</vt:lpstr>
      <vt:lpstr>Section Title - Photo</vt:lpstr>
      <vt:lpstr>1_Section Title - Photo</vt:lpstr>
      <vt:lpstr>2_Section Title - Photo</vt:lpstr>
      <vt:lpstr>Quote - Teal Ladder</vt:lpstr>
      <vt:lpstr>Quote - Navy Path</vt:lpstr>
      <vt:lpstr>1_Quote - Navy Path</vt:lpstr>
      <vt:lpstr>Content</vt:lpstr>
      <vt:lpstr>1_4 Light Teal -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Architecture based on Temenos Infinity        </vt:lpstr>
      <vt:lpstr>PowerPoint Presentation</vt:lpstr>
      <vt:lpstr>PowerPoint Presentation</vt:lpstr>
    </vt:vector>
  </TitlesOfParts>
  <Company>Canadian Western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Duke</dc:creator>
  <cp:lastModifiedBy>Madeleine Dery</cp:lastModifiedBy>
  <cp:revision>239</cp:revision>
  <cp:lastPrinted>2019-08-16T21:40:51Z</cp:lastPrinted>
  <dcterms:created xsi:type="dcterms:W3CDTF">2019-06-25T16:21:00Z</dcterms:created>
  <dcterms:modified xsi:type="dcterms:W3CDTF">2019-10-11T17:46:47Z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0x010100CA6E2191C135504F9351B7DBCB2BE606</vt:lpwstr>
  </property>
  <property fmtid="{D5CDD505-2E9C-101B-9397-08002B2CF9AE}" pid="3" name="Order">
    <vt:r8>89200</vt:r8>
  </property>
  <property fmtid="{D5CDD505-2E9C-101B-9397-08002B2CF9AE}" pid="4" name="URL">
    <vt:lpwstr/>
  </property>
  <property fmtid="{D5CDD505-2E9C-101B-9397-08002B2CF9AE}" pid="5" name="MediaServiceImageTags">
    <vt:lpwstr/>
  </property>
</Properties>
</file>